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sldIdLst>
    <p:sldId id="256" r:id="rId2"/>
    <p:sldId id="257" r:id="rId3"/>
    <p:sldId id="266" r:id="rId4"/>
    <p:sldId id="265" r:id="rId5"/>
    <p:sldId id="258" r:id="rId6"/>
    <p:sldId id="259" r:id="rId7"/>
    <p:sldId id="260" r:id="rId8"/>
    <p:sldId id="261" r:id="rId9"/>
    <p:sldId id="262" r:id="rId10"/>
    <p:sldId id="263" r:id="rId11"/>
    <p:sldId id="270" r:id="rId12"/>
    <p:sldId id="271" r:id="rId13"/>
    <p:sldId id="274" r:id="rId14"/>
    <p:sldId id="272" r:id="rId15"/>
    <p:sldId id="273" r:id="rId16"/>
    <p:sldId id="267" r:id="rId17"/>
    <p:sldId id="268" r:id="rId18"/>
    <p:sldId id="269"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77" autoAdjust="0"/>
  </p:normalViewPr>
  <p:slideViewPr>
    <p:cSldViewPr>
      <p:cViewPr varScale="1">
        <p:scale>
          <a:sx n="37" d="100"/>
          <a:sy n="37" d="100"/>
        </p:scale>
        <p:origin x="-396" y="-78"/>
      </p:cViewPr>
      <p:guideLst>
        <p:guide orient="horz" pos="2160"/>
        <p:guide pos="2880"/>
      </p:guideLst>
    </p:cSldViewPr>
  </p:slideViewPr>
  <p:outlineViewPr>
    <p:cViewPr>
      <p:scale>
        <a:sx n="33" d="100"/>
        <a:sy n="33" d="100"/>
      </p:scale>
      <p:origin x="0" y="28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15947A6-D635-4A8E-8301-788B40144264}" type="datetimeFigureOut">
              <a:rPr lang="ru-RU"/>
              <a:pPr>
                <a:defRPr/>
              </a:pPr>
              <a:t>05.03.2018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0855E88-5378-4286-9223-DE5C59EA0E9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отримали усі види соціальних допомог 1592 особи на суму 17209,21 тис. грн. У 2017 році – 1521 особа на суму 18262,62 тис. грн.</a:t>
            </a:r>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868E7-F128-4249-AA82-6AFE5D1EE110}" type="slidenum">
              <a:rPr lang="ru-RU"/>
              <a:pPr fontAlgn="base">
                <a:spcBef>
                  <a:spcPct val="0"/>
                </a:spcBef>
                <a:spcAft>
                  <a:spcPct val="0"/>
                </a:spcAft>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Станом на 01.01.2018 року у районі проживало 84 постраждалих внаслідок Чорнобильської катастрофи, з них віднесені до 1 категорії – 27 осіб, до </a:t>
            </a:r>
            <a:r>
              <a:rPr lang="en-US" smtClean="0"/>
              <a:t>II – </a:t>
            </a:r>
            <a:r>
              <a:rPr lang="ru-RU" smtClean="0"/>
              <a:t>28</a:t>
            </a:r>
            <a:r>
              <a:rPr lang="en-US" smtClean="0"/>
              <a:t> </a:t>
            </a:r>
            <a:r>
              <a:rPr lang="ru-RU" smtClean="0"/>
              <a:t>особа, до </a:t>
            </a:r>
            <a:r>
              <a:rPr lang="en-US" smtClean="0"/>
              <a:t>III – </a:t>
            </a:r>
            <a:r>
              <a:rPr lang="ru-RU" smtClean="0"/>
              <a:t>19 осіб, вдови – 5 осіб, діти – 5.</a:t>
            </a:r>
          </a:p>
          <a:p>
            <a:pPr>
              <a:spcBef>
                <a:spcPct val="0"/>
              </a:spcBef>
            </a:pPr>
            <a:endParaRPr lang="ru-RU"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500E9B-D67A-44FB-8C4E-AC91466B2238}" type="slidenum">
              <a:rPr lang="ru-RU"/>
              <a:pPr fontAlgn="base">
                <a:spcBef>
                  <a:spcPct val="0"/>
                </a:spcBef>
                <a:spcAft>
                  <a:spcPct val="0"/>
                </a:spcAft>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Станом на 01.01.2017 року на обліку в управлінні перебувала 18051 внутрішньо переміщена особа. 471 сім‘ї була виплачена щомісячна адресна грошова компенсація на проживання та оплату житлово-комунальних послуг у сумі 5451,0 тис. грн. У 2017 році перебувало 17394 особи та було виплачено компенсації 229 сім‘ям на суму 4113,0 тис. грн.</a:t>
            </a:r>
            <a:endParaRPr lang="ru-RU" smtClean="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7CFAE7-9933-42CE-98BA-2A4C1F1B2C83}" type="slidenum">
              <a:rPr lang="ru-RU"/>
              <a:pPr fontAlgn="base">
                <a:spcBef>
                  <a:spcPct val="0"/>
                </a:spcBef>
                <a:spcAft>
                  <a:spcPct val="0"/>
                </a:spcAft>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було проведено 37 засідань комісії з розгляду питань, пов‘язаних з призначенням усіх видів соціальних допомог. Було розглянуто  1183 справи, з них 885 по субсидіям, 19 – по пільгам, 279 – по ДСД малозабезпеченим сім‘ям. </a:t>
            </a:r>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399BE-B650-432B-8321-FCF5B6A75CEC}" type="slidenum">
              <a:rPr lang="ru-RU"/>
              <a:pPr fontAlgn="base">
                <a:spcBef>
                  <a:spcPct val="0"/>
                </a:spcBef>
                <a:spcAft>
                  <a:spcPct val="0"/>
                </a:spcAft>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За 2017 рік було проведено 38 засідань комісії з розгляду питань, пов‘язаних з призначенням усіх видів соціальних допомог, на яких було розглянуто 1284 справи. З них 1034 справи з призначення субсидії, 16 – пільг, 234 – державної соціальної допомоги малозабезпеченим сім‘ям. Було написано 541 акт по субсидії та ДСД та 8719 актів по ВПО.</a:t>
            </a:r>
            <a:endParaRPr lang="ru-RU" smtClean="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7BFB0C-32B1-4A36-9049-3F652F4EC2A0}" type="slidenum">
              <a:rPr lang="ru-RU"/>
              <a:pPr fontAlgn="base">
                <a:spcBef>
                  <a:spcPct val="0"/>
                </a:spcBef>
                <a:spcAft>
                  <a:spcPct val="0"/>
                </a:spcAft>
              </a:pPr>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Станом на 01.01.2017 року постійне населення Міловського району складає 15,3 тис. осіб. Загальна чисельність розділена на 4 категорії: непрацеспроможне населення – 6,9 тис. осіб (44,8%); працююче населення (штатні працівники, працюючі пенсіонери, фізичні особи-підприємці) – 4,5 тис. осіб (9,7%); особи, які звернулися до ЦЗ у пошуках роботи – 0,6 тис. осіб (3,9%); невстановлена категорія – особи, які зайняті власними домогосподарствами, виїхали з території району без зміни місця реєстрації, самостійно шукають роботу, зайняті нелегально – 6,4 тис. осіб (41,6%). </a:t>
            </a:r>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94A137-CE3B-45DA-B117-E2B24B302B7B}" type="slidenum">
              <a:rPr lang="ru-RU"/>
              <a:pPr fontAlgn="base">
                <a:spcBef>
                  <a:spcPct val="0"/>
                </a:spcBef>
                <a:spcAft>
                  <a:spcPct val="0"/>
                </a:spcAft>
              </a:pPr>
              <a:t>19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Станом на 01.01.2017 року заборгованість із виплати заробітної плати складає 126,5 тис. грн («Стрілецький кінний завод № 60» ДП «Конярство України»). Протягом 2017 року заборгованість зменшилась на 98,3 тис. грн та становить 28,2 тис. грн.</a:t>
            </a:r>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2A1530-354B-4A59-B787-C9D7950663D9}" type="slidenum">
              <a:rPr lang="ru-RU"/>
              <a:pPr fontAlgn="base">
                <a:spcBef>
                  <a:spcPct val="0"/>
                </a:spcBef>
                <a:spcAft>
                  <a:spcPct val="0"/>
                </a:spcAft>
              </a:pPr>
              <a:t>20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пройшли повідомну реєстрацію в управлінні соціального захисту населення 9 колективних договорів між керівництвом підприємств, установ, організацій усіх форм власності та професійними спілками (трудовими колективами) та 7 змін та доповнень до них. У 2017 році – 7 колективних договорів та 8 змін та доповнень.</a:t>
            </a:r>
            <a:endParaRPr lang="ru-RU" smtClean="0"/>
          </a:p>
          <a:p>
            <a:pPr>
              <a:spcBef>
                <a:spcPct val="0"/>
              </a:spcBef>
            </a:pPr>
            <a:endParaRPr lang="ru-RU" smtClean="0"/>
          </a:p>
        </p:txBody>
      </p:sp>
      <p:sp>
        <p:nvSpPr>
          <p:cNvPr id="481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23F0F9-B9FE-43BA-9B25-60D2F6FDFFC9}" type="slidenum">
              <a:rPr lang="ru-RU"/>
              <a:pPr fontAlgn="base">
                <a:spcBef>
                  <a:spcPct val="0"/>
                </a:spcBef>
                <a:spcAft>
                  <a:spcPct val="0"/>
                </a:spcAft>
              </a:pPr>
              <a:t>21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надійшло 142 звернення на Урядову «гарячу лінію», з них: 68 – з питань призначення субсидії; 44 – щодо призначення і виплат соц. допомог; 14 – надання соціальної допомоги; 5 – отримання пільг; 5 – соціальне обслуговування; 3 – з питань праці; 2 – пенсійне забезпечення; 1 – соціальний захист інвалідів. </a:t>
            </a:r>
            <a:endParaRPr lang="ru-RU" smtClean="0"/>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954C30-2A75-4AA9-A334-2FAAE47A5C5D}" type="slidenum">
              <a:rPr lang="ru-RU"/>
              <a:pPr fontAlgn="base">
                <a:spcBef>
                  <a:spcPct val="0"/>
                </a:spcBef>
                <a:spcAft>
                  <a:spcPct val="0"/>
                </a:spcAft>
              </a:pPr>
              <a:t>25</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2017 року на Урядову «гарячу лінію» звернулося 58 осіб, з них: 31 – питання щодо призначення та виплати соціальних допомог; 19 – щодо призначення та нарахування субсидії; 4 – щодо соціального захисту інвалідів; 2 – з питань отримання пільг; 2 – з питань надання матеріальної допомоги.</a:t>
            </a:r>
            <a:endParaRPr lang="ru-RU" smtClean="0"/>
          </a:p>
        </p:txBody>
      </p:sp>
      <p:sp>
        <p:nvSpPr>
          <p:cNvPr id="501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F985A-5592-4770-8CB0-2D614CD875B5}" type="slidenum">
              <a:rPr lang="ru-RU"/>
              <a:pPr fontAlgn="base">
                <a:spcBef>
                  <a:spcPct val="0"/>
                </a:spcBef>
                <a:spcAft>
                  <a:spcPct val="0"/>
                </a:spcAft>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1BC303-BA95-4B56-B0D3-2A8D2D707D48}" type="slidenum">
              <a:rPr lang="ru-RU"/>
              <a:pPr fontAlgn="base">
                <a:spcBef>
                  <a:spcPct val="0"/>
                </a:spcBef>
                <a:spcAft>
                  <a:spcPct val="0"/>
                </a:spcAft>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Станом на 01.01.2018р. заборгованість з виплат усіх видів допомог відсутня.</a:t>
            </a:r>
            <a:endParaRPr lang="ru-RU"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BEAD2C-FFD4-4665-A5D1-E38B1144B57A}" type="slidenum">
              <a:rPr lang="ru-RU"/>
              <a:pPr fontAlgn="base">
                <a:spcBef>
                  <a:spcPct val="0"/>
                </a:spcBef>
                <a:spcAft>
                  <a:spcPct val="0"/>
                </a:spcAft>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на обліку перебувало 2718 домогосподарств, яким було нараховано субсидії 25199,5 тис. грн. У 2017 році отримують субсидію 2810 домогосподарств на суму 27948,5 тис. грн.</a:t>
            </a:r>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AE66E6-504D-4B93-A86E-662ABC2578E9}" type="slidenum">
              <a:rPr lang="ru-RU"/>
              <a:pPr fontAlgn="base">
                <a:spcBef>
                  <a:spcPct val="0"/>
                </a:spcBef>
                <a:spcAft>
                  <a:spcPct val="0"/>
                </a:spcAft>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У 2016 році субсидію на тверде паливо та скраплений газ призначено 170 домогосподарствам на суму 353,6 тис. грн. Профінансовано 353,6 тис. грн., що складає 100 %. Протягом 2017 року за призначенням субсидії звернулися 227 домогосподарств, яким нараховано 397,7 тис. грн. Профінансовано 344,4 тис. грн. Заборгованість на 01.01.2018 року складає 59,3 тис. грн. </a:t>
            </a:r>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A9A8D4-7CFF-444D-8011-BA90621EAF9E}" type="slidenum">
              <a:rPr lang="ru-RU"/>
              <a:pPr fontAlgn="base">
                <a:spcBef>
                  <a:spcPct val="0"/>
                </a:spcBef>
                <a:spcAft>
                  <a:spcPct val="0"/>
                </a:spcAft>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на обліку в управлінні перебувало 2994 пільговика, яким нараховано пільг на суму 4329,0 тис. грн. У 2017 році – 2859 пільговиків, на суму -  3104,3 тис. грн. </a:t>
            </a:r>
            <a:endParaRPr lang="ru-RU"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1D5EF2-F74F-4BC9-B122-3B07F7E938B1}" type="slidenum">
              <a:rPr lang="ru-RU"/>
              <a:pPr fontAlgn="base">
                <a:spcBef>
                  <a:spcPct val="0"/>
                </a:spcBef>
                <a:spcAft>
                  <a:spcPct val="0"/>
                </a:spcAft>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до УСЗН надійшло 58 заяв на компенсацію за не отримане пільгове вугілля на суму 73,5 тис. грн. та 37 заяв на компенсацію за не отриманий скраплений газ на суму 4,5 тис. грн.  У 2017 році за компенсацією на не отримане пільгове вугілля та скраплений газ звернувся 61 пільговик, нараховано та виплачено компенсацій на суму 81,5 тис. грн.</a:t>
            </a:r>
            <a:endParaRPr lang="ru-RU"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B63184-CBCC-4CFC-9979-32913D5E1740}" type="slidenum">
              <a:rPr lang="ru-RU"/>
              <a:pPr fontAlgn="base">
                <a:spcBef>
                  <a:spcPct val="0"/>
                </a:spcBef>
                <a:spcAft>
                  <a:spcPct val="0"/>
                </a:spcAft>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Протягом 2016 року нарахована та виплачена допомога ветеранам війни 926 особам на суму 846,2 тис. грн. За 2017 рік – 911 особам на суму 1039,9 тис. грн.</a:t>
            </a:r>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CFD03-BFD4-4521-B3AE-74065A9B9A7C}" type="slidenum">
              <a:rPr lang="ru-RU"/>
              <a:pPr fontAlgn="base">
                <a:spcBef>
                  <a:spcPct val="0"/>
                </a:spcBef>
                <a:spcAft>
                  <a:spcPct val="0"/>
                </a:spcAft>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uk-UA" smtClean="0"/>
              <a:t>Станом на 01.01.2017 року у районі проживало 86 постраждалих внаслідок Чорнобильської катастрофи, з них віднесені до 1 категорії – 25 осіб, до </a:t>
            </a:r>
            <a:r>
              <a:rPr lang="en-US" smtClean="0"/>
              <a:t>II – 31 </a:t>
            </a:r>
            <a:r>
              <a:rPr lang="ru-RU" smtClean="0"/>
              <a:t>особа, до </a:t>
            </a:r>
            <a:r>
              <a:rPr lang="en-US" smtClean="0"/>
              <a:t>III – </a:t>
            </a:r>
            <a:r>
              <a:rPr lang="ru-RU" smtClean="0"/>
              <a:t>20 осіб, вдови – 5 осіб, діти – 5.</a:t>
            </a:r>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9AEDF5-E231-4318-8E10-7968FF1D1427}" type="slidenum">
              <a:rPr lang="ru-RU"/>
              <a:pPr fontAlgn="base">
                <a:spcBef>
                  <a:spcPct val="0"/>
                </a:spcBef>
                <a:spcAft>
                  <a:spcPct val="0"/>
                </a:spcAft>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9B3839FB-526F-4AAF-AF06-DFB680E1AD13}" type="datetimeFigureOut">
              <a:rPr lang="ru-RU"/>
              <a:pPr>
                <a:defRPr/>
              </a:pPr>
              <a:t>05.03.2018</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59838B71-B85E-40DD-AD8A-B963462BD1D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60C3DA80-562F-4E06-A1EA-F03C6F8C6989}" type="datetimeFigureOut">
              <a:rPr lang="ru-RU"/>
              <a:pPr>
                <a:defRPr/>
              </a:pPr>
              <a:t>05.03.2018</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51D2CABF-C152-4FB4-8B94-CDC6F2CDE46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EC04E1C1-7390-4E82-B1FC-56475CA23FF9}" type="datetimeFigureOut">
              <a:rPr lang="ru-RU"/>
              <a:pPr>
                <a:defRPr/>
              </a:pPr>
              <a:t>05.03.2018</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8128376-9AB4-4C58-8F79-4B7D9FD226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094B4EA8-BD6A-47DA-9476-802CA2481F2A}" type="datetimeFigureOut">
              <a:rPr lang="ru-RU"/>
              <a:pPr>
                <a:defRPr/>
              </a:pPr>
              <a:t>05.03.2018</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69DCD978-19AE-44A0-83D9-C4328955052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75C8793-7424-4992-8E25-D734128B478F}" type="datetimeFigureOut">
              <a:rPr lang="ru-RU"/>
              <a:pPr>
                <a:defRPr/>
              </a:pPr>
              <a:t>05.03.2018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8D85FB0-D496-4F48-AB32-11DBD0756BE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D1A72A08-4928-4EF3-9764-1A62A870FCBB}" type="datetimeFigureOut">
              <a:rPr lang="ru-RU"/>
              <a:pPr>
                <a:defRPr/>
              </a:pPr>
              <a:t>05.03.2018</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54FE6868-8B33-4697-82AC-78E5DAC32D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CD53B8D8-95C6-4C9B-B543-CD3B595D5244}" type="datetimeFigureOut">
              <a:rPr lang="ru-RU"/>
              <a:pPr>
                <a:defRPr/>
              </a:pPr>
              <a:t>05.03.2018</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BC8EEEA5-CE7D-4EA6-B2C5-89E30A9C175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D008087C-8F75-44C0-8234-FC72439E50EA}" type="datetimeFigureOut">
              <a:rPr lang="ru-RU"/>
              <a:pPr>
                <a:defRPr/>
              </a:pPr>
              <a:t>05.03.2018</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2081CF16-BD88-42A7-AC29-FFE44E025BE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246A94A-CCC7-4892-AE38-D557325179A2}" type="datetimeFigureOut">
              <a:rPr lang="ru-RU"/>
              <a:pPr>
                <a:defRPr/>
              </a:pPr>
              <a:t>05.03.2018</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5DABEDB1-CFBC-46D1-AB88-8E01BE3A79C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295B3562-518A-41DF-8DCD-5CF0B7D6BB3E}" type="datetimeFigureOut">
              <a:rPr lang="ru-RU"/>
              <a:pPr>
                <a:defRPr/>
              </a:pPr>
              <a:t>05.03.2018</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F3D79312-E756-42CE-85D3-3B75938B1E1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E7F72DB5-8498-45CB-BEB0-BDA4492B2791}" type="datetimeFigureOut">
              <a:rPr lang="ru-RU"/>
              <a:pPr>
                <a:defRPr/>
              </a:pPr>
              <a:t>05.03.2018</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9A9EE42-B33F-46FB-9937-967F8A05CC8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9D67DC74-F2BB-4881-AB98-0EA3C9CF7A5E}" type="datetimeFigureOut">
              <a:rPr lang="ru-RU"/>
              <a:pPr>
                <a:defRPr/>
              </a:pPr>
              <a:t>05.03.2018</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D81367B-3192-450D-9C8A-F7403F3D12DB}"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47" r:id="rId1"/>
    <p:sldLayoutId id="2147483939" r:id="rId2"/>
    <p:sldLayoutId id="2147483948" r:id="rId3"/>
    <p:sldLayoutId id="2147483940" r:id="rId4"/>
    <p:sldLayoutId id="2147483941" r:id="rId5"/>
    <p:sldLayoutId id="2147483942" r:id="rId6"/>
    <p:sldLayoutId id="2147483943" r:id="rId7"/>
    <p:sldLayoutId id="2147483944" r:id="rId8"/>
    <p:sldLayoutId id="2147483949" r:id="rId9"/>
    <p:sldLayoutId id="2147483945" r:id="rId10"/>
    <p:sldLayoutId id="214748394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_____Microsoft_Office_Excel_97-20038.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_____Microsoft_Office_Excel_97-20039.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_____Microsoft_Office_Excel_97-200310.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Microsoft_Office_Excel_97-200311.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_____Microsoft_Office_Excel_97-200312.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_____Microsoft_Office_Excel_97-200313.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_____Microsoft_Office_Excel_97-200314.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_____Microsoft_Office_Excel_97-200315.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_____Microsoft_Office_Excel_97-200316.xls"/></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_____Microsoft_Office_Excel_97-200317.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_____Microsoft_Office_Excel_97-200318.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_____Microsoft_Office_Excel_97-200319.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_____Microsoft_Office_Excel_97-200320.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_____Microsoft_Office_Excel_97-20033.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_____Microsoft_Office_Excel_97-20034.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_____Microsoft_Office_Excel_97-20035.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_____Microsoft_Office_Excel_97-20036.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_____Microsoft_Office_Excel_97-20037.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02624" cy="5112567"/>
          </a:xfrm>
        </p:spPr>
        <p:txBody>
          <a:bodyPr>
            <a:normAutofit fontScale="90000"/>
          </a:bodyPr>
          <a:lstStyle/>
          <a:p>
            <a:pPr algn="ctr" fontAlgn="auto">
              <a:spcAft>
                <a:spcPts val="0"/>
              </a:spcAft>
              <a:defRPr/>
            </a:pPr>
            <a:r>
              <a:rPr lang="uk-UA" dirty="0" smtClean="0"/>
              <a:t>ЗВІТ</a:t>
            </a:r>
            <a:br>
              <a:rPr lang="uk-UA" dirty="0" smtClean="0"/>
            </a:br>
            <a:r>
              <a:rPr lang="uk-UA" dirty="0" smtClean="0"/>
              <a:t>про роботу управління соціального захисту населення Міловської райдержадміністрації </a:t>
            </a:r>
            <a:br>
              <a:rPr lang="uk-UA" dirty="0" smtClean="0"/>
            </a:br>
            <a:r>
              <a:rPr lang="uk-UA" dirty="0" smtClean="0"/>
              <a:t>за </a:t>
            </a:r>
            <a:r>
              <a:rPr lang="uk-UA" dirty="0" smtClean="0"/>
              <a:t>2017 рік</a:t>
            </a:r>
            <a:endParaRPr lang="ru-RU" dirty="0"/>
          </a:p>
        </p:txBody>
      </p:sp>
      <p:sp>
        <p:nvSpPr>
          <p:cNvPr id="3" name="Подзаголовок 2"/>
          <p:cNvSpPr>
            <a:spLocks noGrp="1"/>
          </p:cNvSpPr>
          <p:nvPr>
            <p:ph type="subTitle" idx="1"/>
          </p:nvPr>
        </p:nvSpPr>
        <p:spPr>
          <a:xfrm flipV="1">
            <a:off x="1371600" y="5638800"/>
            <a:ext cx="6513513" cy="46038"/>
          </a:xfrm>
        </p:spPr>
        <p:txBody>
          <a:bodyPr>
            <a:normAutofit fontScale="25000" lnSpcReduction="20000"/>
          </a:bodyPr>
          <a:lstStyle/>
          <a:p>
            <a:pPr marR="0">
              <a:lnSpc>
                <a:spcPct val="80000"/>
              </a:lnSpc>
            </a:pPr>
            <a:endParaRPr lang="uk-UA" sz="7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01638" y="549275"/>
            <a:ext cx="8229600" cy="1439863"/>
          </a:xfrm>
        </p:spPr>
        <p:txBody>
          <a:bodyPr/>
          <a:lstStyle/>
          <a:p>
            <a:pPr algn="ctr"/>
            <a:r>
              <a:rPr lang="uk-UA" sz="4000" smtClean="0"/>
              <a:t>Виплата щорічної одноразової грошової допомоги ветеранам війни до 5 Травня</a:t>
            </a:r>
            <a:endParaRPr lang="ru-RU" sz="4000" smtClean="0"/>
          </a:p>
        </p:txBody>
      </p:sp>
      <p:graphicFrame>
        <p:nvGraphicFramePr>
          <p:cNvPr id="14339" name="Объект 3"/>
          <p:cNvGraphicFramePr>
            <a:graphicFrameLocks noGrp="1"/>
          </p:cNvGraphicFramePr>
          <p:nvPr>
            <p:ph idx="1"/>
          </p:nvPr>
        </p:nvGraphicFramePr>
        <p:xfrm>
          <a:off x="406400" y="1884363"/>
          <a:ext cx="8393113" cy="3251200"/>
        </p:xfrm>
        <a:graphic>
          <a:graphicData uri="http://schemas.openxmlformats.org/presentationml/2006/ole">
            <p:oleObj spid="_x0000_s14339" r:id="rId4" imgW="8388823" imgH="3255546" progId="Excel.Sheet.8">
              <p:embed/>
            </p:oleObj>
          </a:graphicData>
        </a:graphic>
      </p:graphicFrame>
      <p:sp>
        <p:nvSpPr>
          <p:cNvPr id="14340" name="Прямоугольник 4"/>
          <p:cNvSpPr>
            <a:spLocks noChangeArrowheads="1"/>
          </p:cNvSpPr>
          <p:nvPr/>
        </p:nvSpPr>
        <p:spPr bwMode="auto">
          <a:xfrm>
            <a:off x="827088" y="5300663"/>
            <a:ext cx="7777162" cy="923925"/>
          </a:xfrm>
          <a:prstGeom prst="rect">
            <a:avLst/>
          </a:prstGeom>
          <a:noFill/>
          <a:ln w="9525">
            <a:noFill/>
            <a:miter lim="800000"/>
            <a:headEnd/>
            <a:tailEnd/>
          </a:ln>
        </p:spPr>
        <p:txBody>
          <a:bodyPr>
            <a:spAutoFit/>
          </a:bodyPr>
          <a:lstStyle/>
          <a:p>
            <a:pPr algn="just"/>
            <a:r>
              <a:rPr lang="uk-UA"/>
              <a:t>Протягом 2016 року нарахована та виплачена допомога ветеранам війни 926 особам на суму 846,2 тис. грн. За 2017 рік – 911 особам на суму 1039,9 тис. грн. </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188913"/>
            <a:ext cx="8229600" cy="1368425"/>
          </a:xfrm>
        </p:spPr>
        <p:txBody>
          <a:bodyPr/>
          <a:lstStyle/>
          <a:p>
            <a:pPr algn="ctr"/>
            <a:r>
              <a:rPr lang="uk-UA" sz="3200" smtClean="0"/>
              <a:t>Чисельність осіб, які мають статус постраждалих внаслідок Чорнобильської катастрофи у 2016 році</a:t>
            </a:r>
            <a:endParaRPr lang="ru-RU" sz="3200" smtClean="0"/>
          </a:p>
        </p:txBody>
      </p:sp>
      <p:graphicFrame>
        <p:nvGraphicFramePr>
          <p:cNvPr id="15363" name="Объект 3"/>
          <p:cNvGraphicFramePr>
            <a:graphicFrameLocks noGrp="1"/>
          </p:cNvGraphicFramePr>
          <p:nvPr>
            <p:ph idx="1"/>
          </p:nvPr>
        </p:nvGraphicFramePr>
        <p:xfrm>
          <a:off x="406400" y="1884363"/>
          <a:ext cx="8320088" cy="3756025"/>
        </p:xfrm>
        <a:graphic>
          <a:graphicData uri="http://schemas.openxmlformats.org/presentationml/2006/ole">
            <p:oleObj spid="_x0000_s15363" r:id="rId4" imgW="8321761" imgH="3755461" progId="Excel.Sheet.8">
              <p:embed/>
            </p:oleObj>
          </a:graphicData>
        </a:graphic>
      </p:graphicFrame>
      <p:sp>
        <p:nvSpPr>
          <p:cNvPr id="15364" name="Прямоугольник 4"/>
          <p:cNvSpPr>
            <a:spLocks noChangeArrowheads="1"/>
          </p:cNvSpPr>
          <p:nvPr/>
        </p:nvSpPr>
        <p:spPr bwMode="auto">
          <a:xfrm>
            <a:off x="684213" y="5715000"/>
            <a:ext cx="7848600" cy="923925"/>
          </a:xfrm>
          <a:prstGeom prst="rect">
            <a:avLst/>
          </a:prstGeom>
          <a:noFill/>
          <a:ln w="9525">
            <a:noFill/>
            <a:miter lim="800000"/>
            <a:headEnd/>
            <a:tailEnd/>
          </a:ln>
        </p:spPr>
        <p:txBody>
          <a:bodyPr>
            <a:spAutoFit/>
          </a:bodyPr>
          <a:lstStyle/>
          <a:p>
            <a:pPr algn="just"/>
            <a:r>
              <a:rPr lang="uk-UA"/>
              <a:t>Станом на 01.01.2017 року у районі проживало 86 постраждалих внаслідок Чорнобильської катастрофи, з них віднесені до 1 категорії – 25 осіб, до </a:t>
            </a:r>
            <a:r>
              <a:rPr lang="en-US"/>
              <a:t>II – 31 </a:t>
            </a:r>
            <a:r>
              <a:rPr lang="ru-RU"/>
              <a:t>особа, до </a:t>
            </a:r>
            <a:r>
              <a:rPr lang="en-US"/>
              <a:t>III – </a:t>
            </a:r>
            <a:r>
              <a:rPr lang="ru-RU"/>
              <a:t>20 осіб, вдови – 5 осіб, діти – 5 осіб.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115888"/>
            <a:ext cx="8229600" cy="1441450"/>
          </a:xfrm>
        </p:spPr>
        <p:txBody>
          <a:bodyPr/>
          <a:lstStyle/>
          <a:p>
            <a:pPr algn="ctr"/>
            <a:r>
              <a:rPr lang="uk-UA" sz="3200" smtClean="0"/>
              <a:t>Чисельність осіб, які мають статус постраждалих внаслідок Чорнобильської катастрофи у 2017 році</a:t>
            </a:r>
            <a:endParaRPr lang="ru-RU" sz="3200" smtClean="0"/>
          </a:p>
        </p:txBody>
      </p:sp>
      <p:graphicFrame>
        <p:nvGraphicFramePr>
          <p:cNvPr id="16387" name="Объект 3"/>
          <p:cNvGraphicFramePr>
            <a:graphicFrameLocks noGrp="1"/>
          </p:cNvGraphicFramePr>
          <p:nvPr>
            <p:ph idx="1"/>
          </p:nvPr>
        </p:nvGraphicFramePr>
        <p:xfrm>
          <a:off x="417513" y="1506538"/>
          <a:ext cx="8308975" cy="3773487"/>
        </p:xfrm>
        <a:graphic>
          <a:graphicData uri="http://schemas.openxmlformats.org/presentationml/2006/ole">
            <p:oleObj spid="_x0000_s16387" r:id="rId4" imgW="8315665" imgH="3773751" progId="Excel.Sheet.8">
              <p:embed/>
            </p:oleObj>
          </a:graphicData>
        </a:graphic>
      </p:graphicFrame>
      <p:sp>
        <p:nvSpPr>
          <p:cNvPr id="16388" name="Прямоугольник 4"/>
          <p:cNvSpPr>
            <a:spLocks noChangeArrowheads="1"/>
          </p:cNvSpPr>
          <p:nvPr/>
        </p:nvSpPr>
        <p:spPr bwMode="auto">
          <a:xfrm>
            <a:off x="579438" y="5445125"/>
            <a:ext cx="8135937" cy="923925"/>
          </a:xfrm>
          <a:prstGeom prst="rect">
            <a:avLst/>
          </a:prstGeom>
          <a:noFill/>
          <a:ln w="9525">
            <a:noFill/>
            <a:miter lim="800000"/>
            <a:headEnd/>
            <a:tailEnd/>
          </a:ln>
        </p:spPr>
        <p:txBody>
          <a:bodyPr>
            <a:spAutoFit/>
          </a:bodyPr>
          <a:lstStyle/>
          <a:p>
            <a:pPr algn="just"/>
            <a:r>
              <a:rPr lang="uk-UA"/>
              <a:t>Станом на 01.01.2018 року у районі проживало 84 постраждалих внаслідок Чорнобильської катастрофи, з них віднесені до 1 категорії – 27 осіб, до </a:t>
            </a:r>
            <a:r>
              <a:rPr lang="en-US"/>
              <a:t>II – </a:t>
            </a:r>
            <a:r>
              <a:rPr lang="ru-RU"/>
              <a:t>28</a:t>
            </a:r>
            <a:r>
              <a:rPr lang="en-US"/>
              <a:t> </a:t>
            </a:r>
            <a:r>
              <a:rPr lang="ru-RU"/>
              <a:t>особа, до </a:t>
            </a:r>
            <a:r>
              <a:rPr lang="en-US"/>
              <a:t>III – </a:t>
            </a:r>
            <a:r>
              <a:rPr lang="ru-RU"/>
              <a:t>19 осіб, вдови – 5 осіб, діти – 5 осіб.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95288" y="260350"/>
            <a:ext cx="8229600" cy="1647825"/>
          </a:xfrm>
        </p:spPr>
        <p:txBody>
          <a:bodyPr/>
          <a:lstStyle/>
          <a:p>
            <a:pPr algn="ctr"/>
            <a:r>
              <a:rPr lang="ru-RU" sz="3600" smtClean="0"/>
              <a:t>Нарахування компенсацій громадянам, постраждалим внаслідок Чорнобильської катастрофи за 2016-2017 роки</a:t>
            </a:r>
          </a:p>
        </p:txBody>
      </p:sp>
      <p:sp>
        <p:nvSpPr>
          <p:cNvPr id="17411" name="Объект 2"/>
          <p:cNvSpPr>
            <a:spLocks noGrp="1"/>
          </p:cNvSpPr>
          <p:nvPr>
            <p:ph idx="1"/>
          </p:nvPr>
        </p:nvSpPr>
        <p:spPr>
          <a:xfrm>
            <a:off x="468313" y="2276475"/>
            <a:ext cx="8229600" cy="3960813"/>
          </a:xfrm>
        </p:spPr>
        <p:txBody>
          <a:bodyPr/>
          <a:lstStyle/>
          <a:p>
            <a:pPr algn="just"/>
            <a:r>
              <a:rPr lang="ru-RU" sz="2800" smtClean="0"/>
              <a:t>Протягом 2016 року було нараховано компенсації громадянам, постраждалим внаслідок Чорнобильської катастрофи на суму  239,8 тис. грн та здійснено 84 виплати, у т.ч. з державного бюджету  - 220,4 тис. грн. та з обласного – 19,4 тис. грн. У 2017 році – 143 виплати на суму 287,9 тис. грн. у т.ч. з державного бюджету – 238,8 тис. грн, з обласного – 49,1 тис. грн.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115888"/>
            <a:ext cx="8229600" cy="1368425"/>
          </a:xfrm>
        </p:spPr>
        <p:txBody>
          <a:bodyPr/>
          <a:lstStyle/>
          <a:p>
            <a:pPr algn="ctr"/>
            <a:r>
              <a:rPr lang="uk-UA" sz="3200" smtClean="0"/>
              <a:t>Структура нарахування компенсації громадянам, постраждалих внаслідок Чорнобильської катастрофи за 2016 рік</a:t>
            </a:r>
            <a:endParaRPr lang="ru-RU" sz="3200" smtClean="0"/>
          </a:p>
        </p:txBody>
      </p:sp>
      <p:graphicFrame>
        <p:nvGraphicFramePr>
          <p:cNvPr id="18435" name="Объект 3"/>
          <p:cNvGraphicFramePr>
            <a:graphicFrameLocks noGrp="1"/>
          </p:cNvGraphicFramePr>
          <p:nvPr>
            <p:ph idx="1"/>
          </p:nvPr>
        </p:nvGraphicFramePr>
        <p:xfrm>
          <a:off x="417513" y="1649413"/>
          <a:ext cx="8391525" cy="4797425"/>
        </p:xfrm>
        <a:graphic>
          <a:graphicData uri="http://schemas.openxmlformats.org/presentationml/2006/ole">
            <p:oleObj spid="_x0000_s18435" r:id="rId3" imgW="8394920" imgH="4797968"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115888"/>
            <a:ext cx="8229600" cy="1441450"/>
          </a:xfrm>
        </p:spPr>
        <p:txBody>
          <a:bodyPr/>
          <a:lstStyle/>
          <a:p>
            <a:pPr algn="ctr"/>
            <a:r>
              <a:rPr lang="uk-UA" sz="3200" smtClean="0"/>
              <a:t>Структура нарахування компенсації громадянам, постраждалим внаслідок Чорнобильської катастрофи за 2017 рік</a:t>
            </a:r>
            <a:endParaRPr lang="ru-RU" sz="3200" smtClean="0"/>
          </a:p>
        </p:txBody>
      </p:sp>
      <p:graphicFrame>
        <p:nvGraphicFramePr>
          <p:cNvPr id="19459" name="Объект 3"/>
          <p:cNvGraphicFramePr>
            <a:graphicFrameLocks noGrp="1"/>
          </p:cNvGraphicFramePr>
          <p:nvPr>
            <p:ph idx="1"/>
          </p:nvPr>
        </p:nvGraphicFramePr>
        <p:xfrm>
          <a:off x="344488" y="1506538"/>
          <a:ext cx="8393112" cy="4868862"/>
        </p:xfrm>
        <a:graphic>
          <a:graphicData uri="http://schemas.openxmlformats.org/presentationml/2006/ole">
            <p:oleObj spid="_x0000_s19459" r:id="rId3" imgW="8388823" imgH="4871126"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333375"/>
            <a:ext cx="8229600" cy="574675"/>
          </a:xfrm>
        </p:spPr>
        <p:txBody>
          <a:bodyPr>
            <a:normAutofit fontScale="90000"/>
          </a:bodyPr>
          <a:lstStyle/>
          <a:p>
            <a:pPr algn="ctr" fontAlgn="auto">
              <a:spcAft>
                <a:spcPts val="0"/>
              </a:spcAft>
              <a:defRPr/>
            </a:pPr>
            <a:r>
              <a:rPr lang="uk-UA" dirty="0" smtClean="0"/>
              <a:t>Внутрішньо переміщені особи</a:t>
            </a:r>
            <a:endParaRPr lang="ru-RU" dirty="0"/>
          </a:p>
        </p:txBody>
      </p:sp>
      <p:graphicFrame>
        <p:nvGraphicFramePr>
          <p:cNvPr id="20483" name="Объект 3"/>
          <p:cNvGraphicFramePr>
            <a:graphicFrameLocks noGrp="1"/>
          </p:cNvGraphicFramePr>
          <p:nvPr>
            <p:ph idx="1"/>
          </p:nvPr>
        </p:nvGraphicFramePr>
        <p:xfrm>
          <a:off x="406400" y="785813"/>
          <a:ext cx="8464550" cy="3702050"/>
        </p:xfrm>
        <a:graphic>
          <a:graphicData uri="http://schemas.openxmlformats.org/presentationml/2006/ole">
            <p:oleObj spid="_x0000_s20483" r:id="rId4" imgW="8461981" imgH="3700593" progId="Excel.Sheet.8">
              <p:embed/>
            </p:oleObj>
          </a:graphicData>
        </a:graphic>
      </p:graphicFrame>
      <p:sp>
        <p:nvSpPr>
          <p:cNvPr id="20484" name="Прямоугольник 4"/>
          <p:cNvSpPr>
            <a:spLocks noChangeArrowheads="1"/>
          </p:cNvSpPr>
          <p:nvPr/>
        </p:nvSpPr>
        <p:spPr bwMode="auto">
          <a:xfrm>
            <a:off x="755650" y="4652963"/>
            <a:ext cx="7848600" cy="1754187"/>
          </a:xfrm>
          <a:prstGeom prst="rect">
            <a:avLst/>
          </a:prstGeom>
          <a:noFill/>
          <a:ln w="9525">
            <a:noFill/>
            <a:miter lim="800000"/>
            <a:headEnd/>
            <a:tailEnd/>
          </a:ln>
        </p:spPr>
        <p:txBody>
          <a:bodyPr>
            <a:spAutoFit/>
          </a:bodyPr>
          <a:lstStyle/>
          <a:p>
            <a:pPr algn="just"/>
            <a:r>
              <a:rPr lang="uk-UA"/>
              <a:t>Станом на 01.01.2017 року на обліку в управлінні перебувала 18051 внутрішньо переміщена особа. За 2016 рік 471 сім‘ї була виплачена щомісячна  грошова допомога внутрішньо переміщеним особам для покриття витрат на проживання, в т.ч. на оплату житлово-комунальних послуг у сумі 5451,0 тис. грн. У 2017 році перебувало 17394 особи та було виплачено грошової допомоги 229 сім‘ям на суму 4113,0 тис. грн.</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188913"/>
            <a:ext cx="8229600" cy="1152525"/>
          </a:xfrm>
        </p:spPr>
        <p:txBody>
          <a:bodyPr/>
          <a:lstStyle/>
          <a:p>
            <a:pPr algn="ctr"/>
            <a:r>
              <a:rPr lang="uk-UA" sz="3200" smtClean="0"/>
              <a:t>Комісія з розгляду питань, пов‘язаних з призначенням усіх видів соціальних допомог</a:t>
            </a:r>
            <a:endParaRPr lang="ru-RU" sz="3200" smtClean="0"/>
          </a:p>
        </p:txBody>
      </p:sp>
      <p:graphicFrame>
        <p:nvGraphicFramePr>
          <p:cNvPr id="21507" name="Объект 3"/>
          <p:cNvGraphicFramePr>
            <a:graphicFrameLocks noGrp="1"/>
          </p:cNvGraphicFramePr>
          <p:nvPr>
            <p:ph idx="1"/>
          </p:nvPr>
        </p:nvGraphicFramePr>
        <p:xfrm>
          <a:off x="406400" y="1362075"/>
          <a:ext cx="8393113" cy="3702050"/>
        </p:xfrm>
        <a:graphic>
          <a:graphicData uri="http://schemas.openxmlformats.org/presentationml/2006/ole">
            <p:oleObj spid="_x0000_s21507" r:id="rId4" imgW="8388823" imgH="3706689" progId="Excel.Sheet.8">
              <p:embed/>
            </p:oleObj>
          </a:graphicData>
        </a:graphic>
      </p:graphicFrame>
      <p:sp>
        <p:nvSpPr>
          <p:cNvPr id="21508" name="Прямоугольник 4"/>
          <p:cNvSpPr>
            <a:spLocks noChangeArrowheads="1"/>
          </p:cNvSpPr>
          <p:nvPr/>
        </p:nvSpPr>
        <p:spPr bwMode="auto">
          <a:xfrm>
            <a:off x="638175" y="5013325"/>
            <a:ext cx="8064500" cy="1477963"/>
          </a:xfrm>
          <a:prstGeom prst="rect">
            <a:avLst/>
          </a:prstGeom>
          <a:noFill/>
          <a:ln w="9525">
            <a:noFill/>
            <a:miter lim="800000"/>
            <a:headEnd/>
            <a:tailEnd/>
          </a:ln>
        </p:spPr>
        <p:txBody>
          <a:bodyPr>
            <a:spAutoFit/>
          </a:bodyPr>
          <a:lstStyle/>
          <a:p>
            <a:pPr algn="just"/>
            <a:r>
              <a:rPr lang="uk-UA"/>
              <a:t>Протягом 2016 року було проведено 37 засідань комісії з розгляду питань, пов‘язаних з призначенням усіх видів соціальних допомог. Було розглянуто  1183 справи, з них 885 по субсидіям, 19 – по пільгам, 279 – по ДСД малозабезпеченим сім‘ям, та написано 608 актів обстеження по призначенню субсидії та ДСД та 2634 акта по ВПО.</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68313" y="188913"/>
            <a:ext cx="8229600" cy="1143000"/>
          </a:xfrm>
        </p:spPr>
        <p:txBody>
          <a:bodyPr/>
          <a:lstStyle/>
          <a:p>
            <a:pPr algn="ctr"/>
            <a:r>
              <a:rPr lang="uk-UA" sz="3200" smtClean="0"/>
              <a:t>Комісія з розгляду питань, пов‘язаних з призначенням усіх видів соціальних допомог </a:t>
            </a:r>
            <a:endParaRPr lang="ru-RU" sz="3200" smtClean="0"/>
          </a:p>
        </p:txBody>
      </p:sp>
      <p:graphicFrame>
        <p:nvGraphicFramePr>
          <p:cNvPr id="22531" name="Объект 3"/>
          <p:cNvGraphicFramePr>
            <a:graphicFrameLocks noGrp="1"/>
          </p:cNvGraphicFramePr>
          <p:nvPr>
            <p:ph idx="1"/>
          </p:nvPr>
        </p:nvGraphicFramePr>
        <p:xfrm>
          <a:off x="417513" y="1290638"/>
          <a:ext cx="8331200" cy="3702050"/>
        </p:xfrm>
        <a:graphic>
          <a:graphicData uri="http://schemas.openxmlformats.org/presentationml/2006/ole">
            <p:oleObj spid="_x0000_s22531" r:id="rId4" imgW="8333954" imgH="3700593" progId="Excel.Sheet.8">
              <p:embed/>
            </p:oleObj>
          </a:graphicData>
        </a:graphic>
      </p:graphicFrame>
      <p:sp>
        <p:nvSpPr>
          <p:cNvPr id="22532" name="Прямоугольник 4"/>
          <p:cNvSpPr>
            <a:spLocks noChangeArrowheads="1"/>
          </p:cNvSpPr>
          <p:nvPr/>
        </p:nvSpPr>
        <p:spPr bwMode="auto">
          <a:xfrm>
            <a:off x="611188" y="4868863"/>
            <a:ext cx="8064500" cy="1477962"/>
          </a:xfrm>
          <a:prstGeom prst="rect">
            <a:avLst/>
          </a:prstGeom>
          <a:noFill/>
          <a:ln w="9525">
            <a:noFill/>
            <a:miter lim="800000"/>
            <a:headEnd/>
            <a:tailEnd/>
          </a:ln>
        </p:spPr>
        <p:txBody>
          <a:bodyPr>
            <a:spAutoFit/>
          </a:bodyPr>
          <a:lstStyle/>
          <a:p>
            <a:r>
              <a:rPr lang="uk-UA"/>
              <a:t>За 2017 рік було проведено 38 засідань комісії з розгляду питань, пов‘язаних з призначенням усіх видів соціальних допомог, на яких було розглянуто 1284 справи. З них 1034 справи з призначення субсидії, 16 – пільг, 234 – державної соціальної допомоги малозабезпеченим сім‘ям. Було написано 541 акт по субсидії та ДСД та 8719 актів по ВПО.</a:t>
            </a: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115888"/>
            <a:ext cx="8229600" cy="649287"/>
          </a:xfrm>
        </p:spPr>
        <p:txBody>
          <a:bodyPr/>
          <a:lstStyle/>
          <a:p>
            <a:pPr algn="ctr"/>
            <a:r>
              <a:rPr lang="ru-RU" sz="3600" smtClean="0"/>
              <a:t>Структура населення Міловського району</a:t>
            </a:r>
          </a:p>
        </p:txBody>
      </p:sp>
      <p:graphicFrame>
        <p:nvGraphicFramePr>
          <p:cNvPr id="23555" name="Объект 3"/>
          <p:cNvGraphicFramePr>
            <a:graphicFrameLocks noGrp="1"/>
          </p:cNvGraphicFramePr>
          <p:nvPr>
            <p:ph idx="1"/>
          </p:nvPr>
        </p:nvGraphicFramePr>
        <p:xfrm>
          <a:off x="417513" y="785813"/>
          <a:ext cx="8382000" cy="3629025"/>
        </p:xfrm>
        <a:graphic>
          <a:graphicData uri="http://schemas.openxmlformats.org/presentationml/2006/ole">
            <p:oleObj spid="_x0000_s23555" r:id="rId4" imgW="8382727" imgH="3627434" progId="Excel.Sheet.8">
              <p:embed/>
            </p:oleObj>
          </a:graphicData>
        </a:graphic>
      </p:graphicFrame>
      <p:sp>
        <p:nvSpPr>
          <p:cNvPr id="23556" name="Прямоугольник 4"/>
          <p:cNvSpPr>
            <a:spLocks noChangeArrowheads="1"/>
          </p:cNvSpPr>
          <p:nvPr/>
        </p:nvSpPr>
        <p:spPr bwMode="auto">
          <a:xfrm>
            <a:off x="468313" y="4364038"/>
            <a:ext cx="8280400" cy="2308225"/>
          </a:xfrm>
          <a:prstGeom prst="rect">
            <a:avLst/>
          </a:prstGeom>
          <a:noFill/>
          <a:ln w="9525">
            <a:noFill/>
            <a:miter lim="800000"/>
            <a:headEnd/>
            <a:tailEnd/>
          </a:ln>
        </p:spPr>
        <p:txBody>
          <a:bodyPr>
            <a:spAutoFit/>
          </a:bodyPr>
          <a:lstStyle/>
          <a:p>
            <a:pPr algn="just"/>
            <a:r>
              <a:rPr lang="ru-RU"/>
              <a:t>Станом на 01.01.2017 року постійне населення Міловського району складає 15,3 тис. осіб. Загальна чисельність розділена на 4 категорії: непрацеспроможне населення – 6,9 тис. осіб (44,8%); працююче населення (штатні працівники, працюючі пенсіонери, фізичні особи-підприємці) – 4,5 тис. осіб (9,7%); особи, які звернулися до ЦЗ у пошуках роботи – 0,6 тис. осіб (3,9%); невстановлена категорія – особи, які зайняті власними домогосподарствами, виїхали з території району без зміни місця реєстрації, самостійно шукають роботу, зайняті нелегально – 6,4 тис. осіб (41,6%).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229600" cy="1143000"/>
          </a:xfrm>
        </p:spPr>
        <p:txBody>
          <a:bodyPr>
            <a:normAutofit fontScale="90000"/>
          </a:bodyPr>
          <a:lstStyle/>
          <a:p>
            <a:pPr algn="ctr" fontAlgn="auto">
              <a:spcAft>
                <a:spcPts val="0"/>
              </a:spcAft>
              <a:defRPr/>
            </a:pPr>
            <a:r>
              <a:rPr lang="uk-UA" dirty="0" smtClean="0"/>
              <a:t>Призначення усіх видів соціальних допомог</a:t>
            </a:r>
            <a:endParaRPr lang="ru-RU" dirty="0"/>
          </a:p>
        </p:txBody>
      </p:sp>
      <p:sp>
        <p:nvSpPr>
          <p:cNvPr id="6147" name="Объект 2"/>
          <p:cNvSpPr>
            <a:spLocks noGrp="1"/>
          </p:cNvSpPr>
          <p:nvPr>
            <p:ph idx="1"/>
          </p:nvPr>
        </p:nvSpPr>
        <p:spPr/>
        <p:txBody>
          <a:bodyPr/>
          <a:lstStyle/>
          <a:p>
            <a:endParaRPr lang="uk-UA" smtClean="0"/>
          </a:p>
          <a:p>
            <a:endParaRPr lang="ru-RU" smtClean="0"/>
          </a:p>
        </p:txBody>
      </p:sp>
      <p:graphicFrame>
        <p:nvGraphicFramePr>
          <p:cNvPr id="6148" name="Диаграмма 3"/>
          <p:cNvGraphicFramePr>
            <a:graphicFrameLocks/>
          </p:cNvGraphicFramePr>
          <p:nvPr/>
        </p:nvGraphicFramePr>
        <p:xfrm>
          <a:off x="1473200" y="1346200"/>
          <a:ext cx="6197600" cy="4165600"/>
        </p:xfrm>
        <a:graphic>
          <a:graphicData uri="http://schemas.openxmlformats.org/presentationml/2006/ole">
            <p:oleObj spid="_x0000_s6148" r:id="rId4" imgW="6194073" imgH="4163929" progId="Excel.Sheet.8">
              <p:embed/>
            </p:oleObj>
          </a:graphicData>
        </a:graphic>
      </p:graphicFrame>
      <p:sp>
        <p:nvSpPr>
          <p:cNvPr id="6149" name="TextBox 4"/>
          <p:cNvSpPr txBox="1">
            <a:spLocks noChangeArrowheads="1"/>
          </p:cNvSpPr>
          <p:nvPr/>
        </p:nvSpPr>
        <p:spPr bwMode="auto">
          <a:xfrm>
            <a:off x="971550" y="5516563"/>
            <a:ext cx="7488238" cy="923925"/>
          </a:xfrm>
          <a:prstGeom prst="rect">
            <a:avLst/>
          </a:prstGeom>
          <a:noFill/>
          <a:ln w="9525">
            <a:noFill/>
            <a:miter lim="800000"/>
            <a:headEnd/>
            <a:tailEnd/>
          </a:ln>
        </p:spPr>
        <p:txBody>
          <a:bodyPr>
            <a:spAutoFit/>
          </a:bodyPr>
          <a:lstStyle/>
          <a:p>
            <a:pPr algn="just"/>
            <a:r>
              <a:rPr lang="uk-UA"/>
              <a:t>Протягом 2016 року отримали усі види соціальних допомог 1592 особи на суму 17209,21 тис. грн. У 2017 році – 1521 особа на суму 18262,62 тис. грн.</a:t>
            </a: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704850"/>
            <a:ext cx="8229600" cy="636588"/>
          </a:xfrm>
        </p:spPr>
        <p:txBody>
          <a:bodyPr/>
          <a:lstStyle/>
          <a:p>
            <a:pPr algn="ctr"/>
            <a:r>
              <a:rPr lang="ru-RU" sz="3600" smtClean="0"/>
              <a:t>Стан заборгованості з виплати заробітної плати</a:t>
            </a:r>
          </a:p>
        </p:txBody>
      </p:sp>
      <p:graphicFrame>
        <p:nvGraphicFramePr>
          <p:cNvPr id="24579" name="Объект 3"/>
          <p:cNvGraphicFramePr>
            <a:graphicFrameLocks noGrp="1"/>
          </p:cNvGraphicFramePr>
          <p:nvPr>
            <p:ph idx="1"/>
          </p:nvPr>
        </p:nvGraphicFramePr>
        <p:xfrm>
          <a:off x="344488" y="1146175"/>
          <a:ext cx="8310562" cy="3773488"/>
        </p:xfrm>
        <a:graphic>
          <a:graphicData uri="http://schemas.openxmlformats.org/presentationml/2006/ole">
            <p:oleObj spid="_x0000_s24579" r:id="rId4" imgW="8309568" imgH="3773751" progId="Excel.Sheet.8">
              <p:embed/>
            </p:oleObj>
          </a:graphicData>
        </a:graphic>
      </p:graphicFrame>
      <p:sp>
        <p:nvSpPr>
          <p:cNvPr id="24580" name="Прямоугольник 4"/>
          <p:cNvSpPr>
            <a:spLocks noChangeArrowheads="1"/>
          </p:cNvSpPr>
          <p:nvPr/>
        </p:nvSpPr>
        <p:spPr bwMode="auto">
          <a:xfrm>
            <a:off x="971550" y="4868863"/>
            <a:ext cx="7704138" cy="1200150"/>
          </a:xfrm>
          <a:prstGeom prst="rect">
            <a:avLst/>
          </a:prstGeom>
          <a:noFill/>
          <a:ln w="9525">
            <a:noFill/>
            <a:miter lim="800000"/>
            <a:headEnd/>
            <a:tailEnd/>
          </a:ln>
        </p:spPr>
        <p:txBody>
          <a:bodyPr>
            <a:spAutoFit/>
          </a:bodyPr>
          <a:lstStyle/>
          <a:p>
            <a:pPr algn="just"/>
            <a:r>
              <a:rPr lang="ru-RU"/>
              <a:t>Станом на 01.01.2017 року заборгованість із виплати заробітної плати складає 126,5 тис. грн («Стрілецький кінний завод № 60» ДП «Конярство України»). Протягом 2017 року заборгованість зменшилась на 98,3 тис. грн та становить 28,2 тис. грн.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60350"/>
            <a:ext cx="8229600" cy="576263"/>
          </a:xfrm>
        </p:spPr>
        <p:txBody>
          <a:bodyPr/>
          <a:lstStyle/>
          <a:p>
            <a:pPr algn="ctr"/>
            <a:r>
              <a:rPr lang="uk-UA" sz="3200" smtClean="0">
                <a:latin typeface="Arial" charset="0"/>
              </a:rPr>
              <a:t>Договірне регулювання трудових відносин</a:t>
            </a:r>
            <a:endParaRPr lang="ru-RU" sz="3200" smtClean="0"/>
          </a:p>
        </p:txBody>
      </p:sp>
      <p:graphicFrame>
        <p:nvGraphicFramePr>
          <p:cNvPr id="25603" name="Объект 3"/>
          <p:cNvGraphicFramePr>
            <a:graphicFrameLocks noGrp="1"/>
          </p:cNvGraphicFramePr>
          <p:nvPr>
            <p:ph idx="1"/>
          </p:nvPr>
        </p:nvGraphicFramePr>
        <p:xfrm>
          <a:off x="406400" y="857250"/>
          <a:ext cx="8428038" cy="4135438"/>
        </p:xfrm>
        <a:graphic>
          <a:graphicData uri="http://schemas.openxmlformats.org/presentationml/2006/ole">
            <p:oleObj spid="_x0000_s25603" r:id="rId4" imgW="8425402" imgH="4133446" progId="Excel.Sheet.8">
              <p:embed/>
            </p:oleObj>
          </a:graphicData>
        </a:graphic>
      </p:graphicFrame>
      <p:sp>
        <p:nvSpPr>
          <p:cNvPr id="25604" name="Прямоугольник 4"/>
          <p:cNvSpPr>
            <a:spLocks noChangeArrowheads="1"/>
          </p:cNvSpPr>
          <p:nvPr/>
        </p:nvSpPr>
        <p:spPr bwMode="auto">
          <a:xfrm>
            <a:off x="430213" y="5084763"/>
            <a:ext cx="8353425" cy="1477962"/>
          </a:xfrm>
          <a:prstGeom prst="rect">
            <a:avLst/>
          </a:prstGeom>
          <a:noFill/>
          <a:ln w="9525">
            <a:noFill/>
            <a:miter lim="800000"/>
            <a:headEnd/>
            <a:tailEnd/>
          </a:ln>
        </p:spPr>
        <p:txBody>
          <a:bodyPr>
            <a:spAutoFit/>
          </a:bodyPr>
          <a:lstStyle/>
          <a:p>
            <a:pPr algn="just"/>
            <a:r>
              <a:rPr lang="uk-UA"/>
              <a:t>Протягом 2016 року пройшли повідомну реєстрацію в управлінні соціального захисту населення 9 колективних договорів між керівництвом підприємств, установ, організацій усіх форм власності та професійними спілками (трудовими колективами) та 7 змін та доповнень до них. У 2017 році – 7 колективних договорів та 8 змін та доповнень.</a:t>
            </a: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229600" cy="576262"/>
          </a:xfrm>
        </p:spPr>
        <p:txBody>
          <a:bodyPr>
            <a:normAutofit fontScale="90000"/>
          </a:bodyPr>
          <a:lstStyle/>
          <a:p>
            <a:pPr algn="ctr" fontAlgn="auto">
              <a:spcAft>
                <a:spcPts val="0"/>
              </a:spcAft>
              <a:defRPr/>
            </a:pPr>
            <a:r>
              <a:rPr lang="uk-UA" sz="3600" dirty="0">
                <a:latin typeface="Arial" charset="0"/>
              </a:rPr>
              <a:t>Страхування на випадок безробіття</a:t>
            </a:r>
            <a:endParaRPr lang="ru-RU" sz="3600" dirty="0"/>
          </a:p>
        </p:txBody>
      </p:sp>
      <p:sp>
        <p:nvSpPr>
          <p:cNvPr id="3" name="Объект 2"/>
          <p:cNvSpPr>
            <a:spLocks noGrp="1"/>
          </p:cNvSpPr>
          <p:nvPr>
            <p:ph idx="1"/>
          </p:nvPr>
        </p:nvSpPr>
        <p:spPr>
          <a:xfrm>
            <a:off x="395288" y="1341438"/>
            <a:ext cx="8280400" cy="5400675"/>
          </a:xfrm>
        </p:spPr>
        <p:txBody>
          <a:bodyPr>
            <a:normAutofit fontScale="70000" lnSpcReduction="20000"/>
          </a:bodyPr>
          <a:lstStyle/>
          <a:p>
            <a:pPr marL="274320" indent="-274320" algn="just" fontAlgn="auto">
              <a:spcAft>
                <a:spcPts val="0"/>
              </a:spcAft>
              <a:buClr>
                <a:schemeClr val="accent3"/>
              </a:buClr>
              <a:buFont typeface="Wingdings 2"/>
              <a:buChar char=""/>
              <a:defRPr/>
            </a:pPr>
            <a:r>
              <a:rPr lang="uk-UA" sz="3100" dirty="0">
                <a:latin typeface="Arial" charset="0"/>
              </a:rPr>
              <a:t>Протягом 2016 року на обліку у </a:t>
            </a:r>
            <a:r>
              <a:rPr lang="uk-UA" sz="3100" dirty="0" err="1">
                <a:latin typeface="Arial" charset="0"/>
              </a:rPr>
              <a:t>Міловському</a:t>
            </a:r>
            <a:r>
              <a:rPr lang="uk-UA" sz="3100" dirty="0">
                <a:latin typeface="Arial" charset="0"/>
              </a:rPr>
              <a:t> районному центрі зайнятості перебувало 924 незайнятих особи, з яких статус безробітного мали 792 особи. У 2017 році – 930 незайнятих осіб, з них - 798 безробітних. Станом на 01.01.2017 року на обліку в центрі зайнятості перебувало 314 безробітних, на 01.01.2018 року – 317 безробітних. Протягом 2016 року за сприянням центру зайнятості </a:t>
            </a:r>
            <a:r>
              <a:rPr lang="uk-UA" sz="3100" dirty="0" err="1">
                <a:latin typeface="Arial" charset="0"/>
              </a:rPr>
              <a:t>працевлаштовано</a:t>
            </a:r>
            <a:r>
              <a:rPr lang="uk-UA" sz="3100" dirty="0">
                <a:latin typeface="Arial" charset="0"/>
              </a:rPr>
              <a:t> 389 осіб, з них 266 безробітних. У 2017 році – 436 осіб, в т.ч. 298 безробітних. Протягом 2016-2017 років отримали одноразову виплату допомоги по безробіттю для організації підприємницької діяльності та розпочали власну справу 2 безробітних, які є учасниками АТО. У 2016 році на обліку перебувало 5 осіб з обмеженими фізичними можливостями, які були працевлаштовані. У 2017 році – 12 осіб, з яких </a:t>
            </a:r>
            <a:r>
              <a:rPr lang="uk-UA" sz="3100" dirty="0" err="1">
                <a:latin typeface="Arial" charset="0"/>
              </a:rPr>
              <a:t>працевлаштовано</a:t>
            </a:r>
            <a:r>
              <a:rPr lang="uk-UA" sz="3100" dirty="0">
                <a:latin typeface="Arial" charset="0"/>
              </a:rPr>
              <a:t> 3 особи. Протягом 2016 року роботодавцями було надано 399 вакансій, з яких 389 було укомплектовано. У 2017 році – 431 вакансію, з яких укомплектовано 423 вакансії.</a:t>
            </a:r>
            <a:endParaRPr lang="ru-RU" sz="3100" dirty="0">
              <a:latin typeface="Arial" charset="0"/>
            </a:endParaRP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68313" y="333375"/>
            <a:ext cx="8229600" cy="1143000"/>
          </a:xfrm>
        </p:spPr>
        <p:txBody>
          <a:bodyPr/>
          <a:lstStyle/>
          <a:p>
            <a:pPr algn="ctr"/>
            <a:r>
              <a:rPr lang="uk-UA" sz="4000" smtClean="0">
                <a:latin typeface="Arial" charset="0"/>
              </a:rPr>
              <a:t>Основні проблеми зайнятості населення Міловського району</a:t>
            </a:r>
            <a:endParaRPr lang="ru-RU" sz="4000" smtClean="0"/>
          </a:p>
        </p:txBody>
      </p:sp>
      <p:sp>
        <p:nvSpPr>
          <p:cNvPr id="27651" name="Объект 2"/>
          <p:cNvSpPr>
            <a:spLocks noGrp="1"/>
          </p:cNvSpPr>
          <p:nvPr>
            <p:ph idx="1"/>
          </p:nvPr>
        </p:nvSpPr>
        <p:spPr>
          <a:xfrm>
            <a:off x="457200" y="1628775"/>
            <a:ext cx="8218488" cy="4895850"/>
          </a:xfrm>
        </p:spPr>
        <p:txBody>
          <a:bodyPr/>
          <a:lstStyle/>
          <a:p>
            <a:pPr algn="just">
              <a:lnSpc>
                <a:spcPct val="90000"/>
              </a:lnSpc>
            </a:pPr>
            <a:r>
              <a:rPr lang="uk-UA" smtClean="0">
                <a:latin typeface="Arial" charset="0"/>
              </a:rPr>
              <a:t>низький розмір заробітної плати по вакансіях, наданих роботодавцями;</a:t>
            </a:r>
          </a:p>
          <a:p>
            <a:pPr algn="just">
              <a:lnSpc>
                <a:spcPct val="90000"/>
              </a:lnSpc>
            </a:pPr>
            <a:r>
              <a:rPr lang="uk-UA" smtClean="0">
                <a:latin typeface="Arial" charset="0"/>
              </a:rPr>
              <a:t>невідповідность професійно-кваліфікованого рівня осіб заявленим роботодавцями вакансіям;</a:t>
            </a:r>
          </a:p>
          <a:p>
            <a:pPr algn="just">
              <a:lnSpc>
                <a:spcPct val="90000"/>
              </a:lnSpc>
            </a:pPr>
            <a:r>
              <a:rPr lang="uk-UA" smtClean="0">
                <a:latin typeface="Arial" charset="0"/>
              </a:rPr>
              <a:t>нестача на ринку праці району кваліфікованих працівників робітничих професій;</a:t>
            </a:r>
          </a:p>
          <a:p>
            <a:pPr algn="just">
              <a:lnSpc>
                <a:spcPct val="90000"/>
              </a:lnSpc>
            </a:pPr>
            <a:r>
              <a:rPr lang="uk-UA" smtClean="0">
                <a:latin typeface="Arial" charset="0"/>
              </a:rPr>
              <a:t>сільськогосподарські підприємства району мають сезонний характер роботи, що впливає на цілорічну зайнятість населення;</a:t>
            </a:r>
          </a:p>
          <a:p>
            <a:pPr algn="just">
              <a:lnSpc>
                <a:spcPct val="90000"/>
              </a:lnSpc>
            </a:pPr>
            <a:r>
              <a:rPr lang="uk-UA" smtClean="0">
                <a:latin typeface="Arial" charset="0"/>
              </a:rPr>
              <a:t>відсутність регулярного транспортного сполучення між селами та районним центром, що ускладнює укомплектування вакансій.</a:t>
            </a:r>
          </a:p>
          <a:p>
            <a:endParaRPr lang="ru-RU"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95288" y="692150"/>
            <a:ext cx="8229600" cy="649288"/>
          </a:xfrm>
        </p:spPr>
        <p:txBody>
          <a:bodyPr/>
          <a:lstStyle/>
          <a:p>
            <a:pPr algn="ctr"/>
            <a:r>
              <a:rPr lang="uk-UA" sz="3600" smtClean="0">
                <a:latin typeface="Arial" charset="0"/>
              </a:rPr>
              <a:t>Звернення на урядову “Гарячу лінію”</a:t>
            </a:r>
            <a:endParaRPr lang="ru-RU" sz="3600" smtClean="0"/>
          </a:p>
        </p:txBody>
      </p:sp>
      <p:sp>
        <p:nvSpPr>
          <p:cNvPr id="3" name="Объект 2"/>
          <p:cNvSpPr>
            <a:spLocks noGrp="1"/>
          </p:cNvSpPr>
          <p:nvPr>
            <p:ph idx="1"/>
          </p:nvPr>
        </p:nvSpPr>
        <p:spPr>
          <a:xfrm>
            <a:off x="457200" y="1557338"/>
            <a:ext cx="8229600" cy="4824412"/>
          </a:xfrm>
        </p:spPr>
        <p:txBody>
          <a:bodyPr>
            <a:normAutofit lnSpcReduction="10000"/>
          </a:bodyPr>
          <a:lstStyle/>
          <a:p>
            <a:pPr marL="274320" indent="-274320" algn="just" fontAlgn="auto">
              <a:spcAft>
                <a:spcPts val="0"/>
              </a:spcAft>
              <a:buClr>
                <a:schemeClr val="accent3"/>
              </a:buClr>
              <a:buFont typeface="Wingdings 2"/>
              <a:buChar char=""/>
              <a:defRPr/>
            </a:pPr>
            <a:r>
              <a:rPr lang="uk-UA" sz="2800" dirty="0">
                <a:latin typeface="Arial" charset="0"/>
              </a:rPr>
              <a:t>Управління соціального захисту населення райдержадміністрації реалізуючи вимоги Закону України “Про звернення громадян” та Указу Президента України від 7 лютого 2008 року № 109/2008 “Про першочергові заходи щодо забезпечення реалізації та гарантування конституційного права на звернення до органів державної влади та органів місцевого </a:t>
            </a:r>
            <a:r>
              <a:rPr lang="uk-UA" sz="2800" dirty="0" smtClean="0">
                <a:latin typeface="Arial" charset="0"/>
              </a:rPr>
              <a:t>самоврядування</a:t>
            </a:r>
            <a:r>
              <a:rPr lang="uk-UA" sz="2800" dirty="0">
                <a:latin typeface="Arial" charset="0"/>
              </a:rPr>
              <a:t>”, проводить системну роботу зі зверненнями громадян, забезпечує необхідні умови для своєчасного і якісного їх розгляду.</a:t>
            </a:r>
            <a:endParaRPr lang="ru-RU" sz="2800" dirty="0">
              <a:latin typeface="Arial" charset="0"/>
            </a:endParaRP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431800"/>
          </a:xfrm>
        </p:spPr>
        <p:txBody>
          <a:bodyPr>
            <a:normAutofit fontScale="90000"/>
          </a:bodyPr>
          <a:lstStyle/>
          <a:p>
            <a:pPr algn="ctr" fontAlgn="auto">
              <a:spcAft>
                <a:spcPts val="0"/>
              </a:spcAft>
              <a:defRPr/>
            </a:pPr>
            <a:r>
              <a:rPr lang="uk-UA" sz="2800" dirty="0" smtClean="0"/>
              <a:t>Структура звернень на Урядову «гарячу лінію» у 2016 році</a:t>
            </a:r>
            <a:endParaRPr lang="ru-RU" sz="2800" dirty="0"/>
          </a:p>
        </p:txBody>
      </p:sp>
      <p:graphicFrame>
        <p:nvGraphicFramePr>
          <p:cNvPr id="29699" name="Объект 3"/>
          <p:cNvGraphicFramePr>
            <a:graphicFrameLocks noGrp="1"/>
          </p:cNvGraphicFramePr>
          <p:nvPr>
            <p:ph idx="1"/>
          </p:nvPr>
        </p:nvGraphicFramePr>
        <p:xfrm>
          <a:off x="417513" y="569913"/>
          <a:ext cx="8331200" cy="4491037"/>
        </p:xfrm>
        <a:graphic>
          <a:graphicData uri="http://schemas.openxmlformats.org/presentationml/2006/ole">
            <p:oleObj spid="_x0000_s29699" r:id="rId4" imgW="8333954" imgH="4493141" progId="Excel.Sheet.8">
              <p:embed/>
            </p:oleObj>
          </a:graphicData>
        </a:graphic>
      </p:graphicFrame>
      <p:sp>
        <p:nvSpPr>
          <p:cNvPr id="29700" name="Прямоугольник 4"/>
          <p:cNvSpPr>
            <a:spLocks noChangeArrowheads="1"/>
          </p:cNvSpPr>
          <p:nvPr/>
        </p:nvSpPr>
        <p:spPr bwMode="auto">
          <a:xfrm>
            <a:off x="468313" y="5157788"/>
            <a:ext cx="8207375" cy="1476375"/>
          </a:xfrm>
          <a:prstGeom prst="rect">
            <a:avLst/>
          </a:prstGeom>
          <a:noFill/>
          <a:ln w="9525">
            <a:noFill/>
            <a:miter lim="800000"/>
            <a:headEnd/>
            <a:tailEnd/>
          </a:ln>
        </p:spPr>
        <p:txBody>
          <a:bodyPr>
            <a:spAutoFit/>
          </a:bodyPr>
          <a:lstStyle/>
          <a:p>
            <a:pPr algn="just"/>
            <a:r>
              <a:rPr lang="uk-UA"/>
              <a:t>Протягом 2016 року надійшло 142 звернення на Урядову «гарячу лінію», з них: 68 – з питань призначення субсидії; 44 – щодо призначення і виплат соц. допомог; 14 – надання соціальної допомоги; 5 – отримання пільг; 5 – соціальне обслуговування; 3 – з питань праці; 2 – пенсійне забезпечення; 1 – соціальний захист інвалідів. </a:t>
            </a: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709613"/>
          </a:xfrm>
        </p:spPr>
        <p:txBody>
          <a:bodyPr>
            <a:normAutofit fontScale="90000"/>
          </a:bodyPr>
          <a:lstStyle/>
          <a:p>
            <a:pPr fontAlgn="auto">
              <a:spcAft>
                <a:spcPts val="0"/>
              </a:spcAft>
              <a:defRPr/>
            </a:pPr>
            <a:r>
              <a:rPr lang="uk-UA" sz="2800" dirty="0"/>
              <a:t>Структура звернень на Урядову «гарячу лінію» у </a:t>
            </a:r>
            <a:r>
              <a:rPr lang="uk-UA" sz="2800" dirty="0" smtClean="0"/>
              <a:t>2017 </a:t>
            </a:r>
            <a:r>
              <a:rPr lang="uk-UA" sz="2800" dirty="0"/>
              <a:t>році</a:t>
            </a:r>
            <a:endParaRPr lang="ru-RU" sz="2800" dirty="0"/>
          </a:p>
        </p:txBody>
      </p:sp>
      <p:graphicFrame>
        <p:nvGraphicFramePr>
          <p:cNvPr id="30723" name="Объект 3"/>
          <p:cNvGraphicFramePr>
            <a:graphicFrameLocks noGrp="1"/>
          </p:cNvGraphicFramePr>
          <p:nvPr>
            <p:ph idx="1"/>
          </p:nvPr>
        </p:nvGraphicFramePr>
        <p:xfrm>
          <a:off x="488950" y="1074738"/>
          <a:ext cx="8382000" cy="3844925"/>
        </p:xfrm>
        <a:graphic>
          <a:graphicData uri="http://schemas.openxmlformats.org/presentationml/2006/ole">
            <p:oleObj spid="_x0000_s30723" r:id="rId4" imgW="8382727" imgH="3846909" progId="Excel.Sheet.8">
              <p:embed/>
            </p:oleObj>
          </a:graphicData>
        </a:graphic>
      </p:graphicFrame>
      <p:sp>
        <p:nvSpPr>
          <p:cNvPr id="30724" name="Прямоугольник 4"/>
          <p:cNvSpPr>
            <a:spLocks noChangeArrowheads="1"/>
          </p:cNvSpPr>
          <p:nvPr/>
        </p:nvSpPr>
        <p:spPr bwMode="auto">
          <a:xfrm>
            <a:off x="539750" y="4724400"/>
            <a:ext cx="8208963" cy="1477963"/>
          </a:xfrm>
          <a:prstGeom prst="rect">
            <a:avLst/>
          </a:prstGeom>
          <a:noFill/>
          <a:ln w="9525">
            <a:noFill/>
            <a:miter lim="800000"/>
            <a:headEnd/>
            <a:tailEnd/>
          </a:ln>
        </p:spPr>
        <p:txBody>
          <a:bodyPr>
            <a:spAutoFit/>
          </a:bodyPr>
          <a:lstStyle/>
          <a:p>
            <a:pPr algn="just"/>
            <a:r>
              <a:rPr lang="uk-UA"/>
              <a:t>Протягом 2017 року на Урядову «гарячу лінію» звернулося 58 осіб, з них: 31 – питання щодо призначення та виплати соціальних допомог; 19 – щодо призначення та нарахування субсидії; 4 – щодо соціального захисту інвалідів; 2 – з питань отримання пільг; 2 – з питань надання матеріальної допомоги.</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188913"/>
            <a:ext cx="8229600" cy="503237"/>
          </a:xfrm>
        </p:spPr>
        <p:txBody>
          <a:bodyPr/>
          <a:lstStyle/>
          <a:p>
            <a:pPr algn="ctr"/>
            <a:r>
              <a:rPr lang="uk-UA" sz="2800" smtClean="0"/>
              <a:t>Структура видів соціальних допомог за 2016 рік</a:t>
            </a:r>
            <a:endParaRPr lang="ru-RU" sz="2800" smtClean="0"/>
          </a:p>
        </p:txBody>
      </p:sp>
      <p:graphicFrame>
        <p:nvGraphicFramePr>
          <p:cNvPr id="7171" name="Объект 3"/>
          <p:cNvGraphicFramePr>
            <a:graphicFrameLocks noGrp="1"/>
          </p:cNvGraphicFramePr>
          <p:nvPr>
            <p:ph idx="1"/>
          </p:nvPr>
        </p:nvGraphicFramePr>
        <p:xfrm>
          <a:off x="41275" y="641350"/>
          <a:ext cx="9066213" cy="5791200"/>
        </p:xfrm>
        <a:graphic>
          <a:graphicData uri="http://schemas.openxmlformats.org/presentationml/2006/ole">
            <p:oleObj spid="_x0000_s7171" r:id="rId4" imgW="9065538" imgH="5791702"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395288" y="260350"/>
            <a:ext cx="8229600" cy="504825"/>
          </a:xfrm>
        </p:spPr>
        <p:txBody>
          <a:bodyPr/>
          <a:lstStyle/>
          <a:p>
            <a:pPr algn="ctr"/>
            <a:r>
              <a:rPr lang="ru-RU" sz="2800" smtClean="0"/>
              <a:t>Структура видів соціальних допомог за 2017 рік</a:t>
            </a:r>
          </a:p>
        </p:txBody>
      </p:sp>
      <p:graphicFrame>
        <p:nvGraphicFramePr>
          <p:cNvPr id="8195" name="Объект 3"/>
          <p:cNvGraphicFramePr>
            <a:graphicFrameLocks noGrp="1"/>
          </p:cNvGraphicFramePr>
          <p:nvPr>
            <p:ph idx="1"/>
          </p:nvPr>
        </p:nvGraphicFramePr>
        <p:xfrm>
          <a:off x="417513" y="714375"/>
          <a:ext cx="8308975" cy="6005513"/>
        </p:xfrm>
        <a:graphic>
          <a:graphicData uri="http://schemas.openxmlformats.org/presentationml/2006/ole">
            <p:oleObj spid="_x0000_s8195" r:id="rId4" imgW="8315665" imgH="6005080"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350"/>
            <a:ext cx="8229600" cy="1143000"/>
          </a:xfrm>
        </p:spPr>
        <p:txBody>
          <a:bodyPr>
            <a:normAutofit fontScale="90000"/>
          </a:bodyPr>
          <a:lstStyle/>
          <a:p>
            <a:pPr algn="ctr" fontAlgn="auto">
              <a:spcAft>
                <a:spcPts val="0"/>
              </a:spcAft>
              <a:defRPr/>
            </a:pPr>
            <a:r>
              <a:rPr lang="uk-UA" dirty="0" smtClean="0"/>
              <a:t>Надання субсидії на житлово-комунальні послуги</a:t>
            </a:r>
            <a:endParaRPr lang="ru-RU" dirty="0"/>
          </a:p>
        </p:txBody>
      </p:sp>
      <p:graphicFrame>
        <p:nvGraphicFramePr>
          <p:cNvPr id="9219" name="Объект 3"/>
          <p:cNvGraphicFramePr>
            <a:graphicFrameLocks noGrp="1"/>
          </p:cNvGraphicFramePr>
          <p:nvPr>
            <p:ph idx="1"/>
          </p:nvPr>
        </p:nvGraphicFramePr>
        <p:xfrm>
          <a:off x="704850" y="1290638"/>
          <a:ext cx="7950200" cy="3844925"/>
        </p:xfrm>
        <a:graphic>
          <a:graphicData uri="http://schemas.openxmlformats.org/presentationml/2006/ole">
            <p:oleObj spid="_x0000_s9219" r:id="rId4" imgW="7949873" imgH="3846909" progId="Excel.Sheet.8">
              <p:embed/>
            </p:oleObj>
          </a:graphicData>
        </a:graphic>
      </p:graphicFrame>
      <p:sp>
        <p:nvSpPr>
          <p:cNvPr id="9220" name="Прямоугольник 5"/>
          <p:cNvSpPr>
            <a:spLocks noChangeArrowheads="1"/>
          </p:cNvSpPr>
          <p:nvPr/>
        </p:nvSpPr>
        <p:spPr bwMode="auto">
          <a:xfrm>
            <a:off x="838200" y="5229225"/>
            <a:ext cx="7766050" cy="923925"/>
          </a:xfrm>
          <a:prstGeom prst="rect">
            <a:avLst/>
          </a:prstGeom>
          <a:noFill/>
          <a:ln w="9525">
            <a:noFill/>
            <a:miter lim="800000"/>
            <a:headEnd/>
            <a:tailEnd/>
          </a:ln>
        </p:spPr>
        <p:txBody>
          <a:bodyPr>
            <a:spAutoFit/>
          </a:bodyPr>
          <a:lstStyle/>
          <a:p>
            <a:pPr algn="just"/>
            <a:r>
              <a:rPr lang="uk-UA"/>
              <a:t>Протягом 2016 року на обліку перебувало 2718 домогосподарств, яким було нараховано субсидії 25199,5 тис. грн. У 2017 році отримують субсидію 2810 домогосподарств на суму 27948,5 тис. грн.</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 y="404813"/>
            <a:ext cx="8229600" cy="1143000"/>
          </a:xfrm>
        </p:spPr>
        <p:txBody>
          <a:bodyPr>
            <a:normAutofit fontScale="90000"/>
          </a:bodyPr>
          <a:lstStyle/>
          <a:p>
            <a:pPr algn="ctr" fontAlgn="auto">
              <a:spcAft>
                <a:spcPts val="0"/>
              </a:spcAft>
              <a:defRPr/>
            </a:pPr>
            <a:r>
              <a:rPr lang="uk-UA" dirty="0" smtClean="0"/>
              <a:t>Надання субсидії на тверде паливо та скраплений газ</a:t>
            </a:r>
            <a:endParaRPr lang="ru-RU" dirty="0"/>
          </a:p>
        </p:txBody>
      </p:sp>
      <p:graphicFrame>
        <p:nvGraphicFramePr>
          <p:cNvPr id="10243" name="Объект 3"/>
          <p:cNvGraphicFramePr>
            <a:graphicFrameLocks noGrp="1"/>
          </p:cNvGraphicFramePr>
          <p:nvPr>
            <p:ph idx="1"/>
          </p:nvPr>
        </p:nvGraphicFramePr>
        <p:xfrm>
          <a:off x="633413" y="1362075"/>
          <a:ext cx="7805737" cy="3557588"/>
        </p:xfrm>
        <a:graphic>
          <a:graphicData uri="http://schemas.openxmlformats.org/presentationml/2006/ole">
            <p:oleObj spid="_x0000_s10243" r:id="rId4" imgW="7803556" imgH="3560373" progId="Excel.Sheet.8">
              <p:embed/>
            </p:oleObj>
          </a:graphicData>
        </a:graphic>
      </p:graphicFrame>
      <p:sp>
        <p:nvSpPr>
          <p:cNvPr id="10244" name="Прямоугольник 4"/>
          <p:cNvSpPr>
            <a:spLocks noChangeArrowheads="1"/>
          </p:cNvSpPr>
          <p:nvPr/>
        </p:nvSpPr>
        <p:spPr bwMode="auto">
          <a:xfrm>
            <a:off x="900113" y="4868863"/>
            <a:ext cx="7488237" cy="1754187"/>
          </a:xfrm>
          <a:prstGeom prst="rect">
            <a:avLst/>
          </a:prstGeom>
          <a:noFill/>
          <a:ln w="9525">
            <a:noFill/>
            <a:miter lim="800000"/>
            <a:headEnd/>
            <a:tailEnd/>
          </a:ln>
        </p:spPr>
        <p:txBody>
          <a:bodyPr>
            <a:spAutoFit/>
          </a:bodyPr>
          <a:lstStyle/>
          <a:p>
            <a:r>
              <a:rPr lang="uk-UA"/>
              <a:t>У 2016 році субсидію на тверде паливо та скраплений газ призначено 170 домогосподарствам на суму 353,6 тис. грн. Профінансовано 353,6 тис. грн., що складає 100 %. Протягом 2017 року за призначенням субсидії звернулися 227 домогосподарств, яким нараховано 397,7 тис. грн. Профінансовано 344,4 тис. грн. Заборгованість на 01.01.2018 року складає 59,3 тис. грн. </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04813"/>
            <a:ext cx="8229600" cy="792162"/>
          </a:xfrm>
        </p:spPr>
        <p:txBody>
          <a:bodyPr>
            <a:normAutofit fontScale="90000"/>
          </a:bodyPr>
          <a:lstStyle/>
          <a:p>
            <a:pPr algn="ctr" fontAlgn="auto">
              <a:spcAft>
                <a:spcPts val="0"/>
              </a:spcAft>
              <a:defRPr/>
            </a:pPr>
            <a:r>
              <a:rPr lang="uk-UA" dirty="0" smtClean="0"/>
              <a:t>Монетизація субсидії</a:t>
            </a:r>
            <a:endParaRPr lang="ru-RU" dirty="0"/>
          </a:p>
        </p:txBody>
      </p:sp>
      <p:sp>
        <p:nvSpPr>
          <p:cNvPr id="3" name="Объект 2"/>
          <p:cNvSpPr>
            <a:spLocks noGrp="1"/>
          </p:cNvSpPr>
          <p:nvPr>
            <p:ph idx="1"/>
          </p:nvPr>
        </p:nvSpPr>
        <p:spPr>
          <a:xfrm>
            <a:off x="395288" y="1484313"/>
            <a:ext cx="8229600" cy="4608512"/>
          </a:xfrm>
        </p:spPr>
        <p:txBody>
          <a:bodyPr>
            <a:normAutofit fontScale="92500"/>
          </a:bodyPr>
          <a:lstStyle/>
          <a:p>
            <a:pPr marL="274320" indent="-274320" algn="ctr" fontAlgn="auto">
              <a:spcAft>
                <a:spcPts val="0"/>
              </a:spcAft>
              <a:buClr>
                <a:schemeClr val="accent3"/>
              </a:buClr>
              <a:buFont typeface="Wingdings 2"/>
              <a:buChar char=""/>
              <a:defRPr/>
            </a:pPr>
            <a:r>
              <a:rPr lang="uk-UA" dirty="0" smtClean="0"/>
              <a:t>Згідно постанови КМУ від 26.04.2017 року № 300 «Про внесення змін до деяких постанов Кабінету Міністрів України» невикористані суми субсидії перераховуються на особові рахунки одержувачів. За даними </a:t>
            </a:r>
            <a:r>
              <a:rPr lang="uk-UA" dirty="0" err="1" smtClean="0"/>
              <a:t>Марківського</a:t>
            </a:r>
            <a:r>
              <a:rPr lang="uk-UA" dirty="0" smtClean="0"/>
              <a:t> міжрайонного управління по експлуатації газового господарства енергоощадних </a:t>
            </a:r>
            <a:r>
              <a:rPr lang="uk-UA" dirty="0" err="1" smtClean="0"/>
              <a:t>субсидіантів</a:t>
            </a:r>
            <a:r>
              <a:rPr lang="uk-UA" dirty="0" smtClean="0"/>
              <a:t> становить 785 осіб та сума невикористаної державної допомоги  - 457,7 тис. грн. Протягом 2017 року до управління звернулася 721 особа, яким нарахована та виплачена частина невикористаної суми субсидії на житлово-комунальні послуги на суму 423,7 тис. грн.</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647700"/>
          </a:xfrm>
        </p:spPr>
        <p:txBody>
          <a:bodyPr>
            <a:normAutofit fontScale="90000"/>
          </a:bodyPr>
          <a:lstStyle/>
          <a:p>
            <a:pPr algn="ctr" fontAlgn="auto">
              <a:spcAft>
                <a:spcPts val="0"/>
              </a:spcAft>
              <a:defRPr/>
            </a:pPr>
            <a:r>
              <a:rPr lang="uk-UA" dirty="0" smtClean="0"/>
              <a:t>Надання пільг </a:t>
            </a:r>
            <a:endParaRPr lang="ru-RU" dirty="0"/>
          </a:p>
        </p:txBody>
      </p:sp>
      <p:graphicFrame>
        <p:nvGraphicFramePr>
          <p:cNvPr id="12291" name="Объект 3"/>
          <p:cNvGraphicFramePr>
            <a:graphicFrameLocks noGrp="1"/>
          </p:cNvGraphicFramePr>
          <p:nvPr>
            <p:ph idx="1"/>
          </p:nvPr>
        </p:nvGraphicFramePr>
        <p:xfrm>
          <a:off x="344488" y="1290638"/>
          <a:ext cx="8310562" cy="3844925"/>
        </p:xfrm>
        <a:graphic>
          <a:graphicData uri="http://schemas.openxmlformats.org/presentationml/2006/ole">
            <p:oleObj spid="_x0000_s12291" r:id="rId4" imgW="8309568" imgH="3846909" progId="Excel.Sheet.8">
              <p:embed/>
            </p:oleObj>
          </a:graphicData>
        </a:graphic>
      </p:graphicFrame>
      <p:sp>
        <p:nvSpPr>
          <p:cNvPr id="12292" name="Прямоугольник 4"/>
          <p:cNvSpPr>
            <a:spLocks noChangeArrowheads="1"/>
          </p:cNvSpPr>
          <p:nvPr/>
        </p:nvSpPr>
        <p:spPr bwMode="auto">
          <a:xfrm>
            <a:off x="684213" y="5068888"/>
            <a:ext cx="7991475" cy="1476375"/>
          </a:xfrm>
          <a:prstGeom prst="rect">
            <a:avLst/>
          </a:prstGeom>
          <a:noFill/>
          <a:ln w="9525">
            <a:noFill/>
            <a:miter lim="800000"/>
            <a:headEnd/>
            <a:tailEnd/>
          </a:ln>
        </p:spPr>
        <p:txBody>
          <a:bodyPr>
            <a:spAutoFit/>
          </a:bodyPr>
          <a:lstStyle/>
          <a:p>
            <a:pPr algn="just"/>
            <a:r>
              <a:rPr lang="uk-UA"/>
              <a:t>Протягом 2016 року на обліку в управлінні перебувало 2994 пільговика, яким нараховано пільг на суму 4329,0 тис. грн. Профінансовано на суму 4060,7 тис. грн. У 2017 році – 2859 пільговиків, на суму -  3104,3 тис. грн. Профінансовано  3240,4 тис. грн. Заборгованість станом на 01.01.2018 року складає 692,3 тис. грн.</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68313" y="188913"/>
            <a:ext cx="8229600" cy="1008062"/>
          </a:xfrm>
        </p:spPr>
        <p:txBody>
          <a:bodyPr/>
          <a:lstStyle/>
          <a:p>
            <a:pPr algn="ctr"/>
            <a:r>
              <a:rPr lang="uk-UA" sz="3200" smtClean="0"/>
              <a:t>Нарахування та виплата компенсації за не отримане пільгове вугілля та скраплений газ</a:t>
            </a:r>
            <a:endParaRPr lang="ru-RU" sz="3200" smtClean="0"/>
          </a:p>
        </p:txBody>
      </p:sp>
      <p:graphicFrame>
        <p:nvGraphicFramePr>
          <p:cNvPr id="13315" name="Объект 3"/>
          <p:cNvGraphicFramePr>
            <a:graphicFrameLocks noGrp="1"/>
          </p:cNvGraphicFramePr>
          <p:nvPr>
            <p:ph idx="1"/>
          </p:nvPr>
        </p:nvGraphicFramePr>
        <p:xfrm>
          <a:off x="417513" y="1217613"/>
          <a:ext cx="8237537" cy="3846512"/>
        </p:xfrm>
        <a:graphic>
          <a:graphicData uri="http://schemas.openxmlformats.org/presentationml/2006/ole">
            <p:oleObj spid="_x0000_s13315" r:id="rId4" imgW="8242506" imgH="3846909" progId="Excel.Sheet.8">
              <p:embed/>
            </p:oleObj>
          </a:graphicData>
        </a:graphic>
      </p:graphicFrame>
      <p:sp>
        <p:nvSpPr>
          <p:cNvPr id="13316" name="Прямоугольник 2"/>
          <p:cNvSpPr>
            <a:spLocks noChangeArrowheads="1"/>
          </p:cNvSpPr>
          <p:nvPr/>
        </p:nvSpPr>
        <p:spPr bwMode="auto">
          <a:xfrm>
            <a:off x="468313" y="5157788"/>
            <a:ext cx="8351837" cy="1476375"/>
          </a:xfrm>
          <a:prstGeom prst="rect">
            <a:avLst/>
          </a:prstGeom>
          <a:noFill/>
          <a:ln w="9525">
            <a:noFill/>
            <a:miter lim="800000"/>
            <a:headEnd/>
            <a:tailEnd/>
          </a:ln>
        </p:spPr>
        <p:txBody>
          <a:bodyPr>
            <a:spAutoFit/>
          </a:bodyPr>
          <a:lstStyle/>
          <a:p>
            <a:pPr algn="just"/>
            <a:r>
              <a:rPr lang="uk-UA"/>
              <a:t>Протягом 2016 року до УСЗН надійшло 58 заяв на компенсацію за не отримане пільгове вугілля на суму 73,5 тис. грн. та 37 заяв на компенсацію за не отриманий скраплений газ на суму 4,5 тис. грн.  У 2017 році за компенсацією на не отримане пільгове вугілля та скраплений газ звернувся 61 пільговик, нараховано та виплачено компенсацій на суму 81,5 тис. грн.</a:t>
            </a: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1051</TotalTime>
  <Words>2378</Words>
  <Application>Microsoft Office PowerPoint</Application>
  <PresentationFormat>Экран (4:3)</PresentationFormat>
  <Paragraphs>86</Paragraphs>
  <Slides>26</Slides>
  <Notes>18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Поток</vt:lpstr>
      <vt:lpstr>Лист Microsoft Office Excel 97-2003</vt:lpstr>
      <vt:lpstr>ЗВІТ про роботу управління соціального захисту населення Міловської райдержадміністрації  за 2017 рік</vt:lpstr>
      <vt:lpstr>Призначення усіх видів соціальних допомог</vt:lpstr>
      <vt:lpstr>Структура видів соціальних допомог за 2016 рік</vt:lpstr>
      <vt:lpstr>Структура видів соціальних допомог за 2017 рік</vt:lpstr>
      <vt:lpstr>Надання субсидії на житлово-комунальні послуги</vt:lpstr>
      <vt:lpstr>Надання субсидії на тверде паливо та скраплений газ</vt:lpstr>
      <vt:lpstr>Монетизація субсидії</vt:lpstr>
      <vt:lpstr>Надання пільг </vt:lpstr>
      <vt:lpstr>Нарахування та виплата компенсації за не отримане пільгове вугілля та скраплений газ</vt:lpstr>
      <vt:lpstr>Виплата щорічної одноразової грошової допомоги ветеранам війни до 5 Травня</vt:lpstr>
      <vt:lpstr>Чисельність осіб, які мають статус постраждалих внаслідок Чорнобильської катастрофи у 2016 році</vt:lpstr>
      <vt:lpstr>Чисельність осіб, які мають статус постраждалих внаслідок Чорнобильської катастрофи у 2017 році</vt:lpstr>
      <vt:lpstr>Нарахування компенсацій громадянам, постраждалим внаслідок Чорнобильської катастрофи за 2016-2017 роки</vt:lpstr>
      <vt:lpstr>Структура нарахування компенсації громадянам, постраждалих внаслідок Чорнобильської катастрофи за 2016 рік</vt:lpstr>
      <vt:lpstr>Структура нарахування компенсації громадянам, постраждалим внаслідок Чорнобильської катастрофи за 2017 рік</vt:lpstr>
      <vt:lpstr>Внутрішньо переміщені особи</vt:lpstr>
      <vt:lpstr>Комісія з розгляду питань, пов‘язаних з призначенням усіх видів соціальних допомог</vt:lpstr>
      <vt:lpstr>Комісія з розгляду питань, пов‘язаних з призначенням усіх видів соціальних допомог </vt:lpstr>
      <vt:lpstr>Структура населення Міловського району</vt:lpstr>
      <vt:lpstr>Стан заборгованості з виплати заробітної плати</vt:lpstr>
      <vt:lpstr>Договірне регулювання трудових відносин</vt:lpstr>
      <vt:lpstr>Страхування на випадок безробіття</vt:lpstr>
      <vt:lpstr>Основні проблеми зайнятості населення Міловського району</vt:lpstr>
      <vt:lpstr>Звернення на урядову “Гарячу лінію”</vt:lpstr>
      <vt:lpstr>Структура звернень на Урядову «гарячу лінію» у 2016 році</vt:lpstr>
      <vt:lpstr>Структура звернень на Урядову «гарячу лінію» у 2017 році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про роботу управління соціального захисту населення Міловської райдержадміністрації  за 2016-2017 роки</dc:title>
  <dc:creator>User</dc:creator>
  <cp:lastModifiedBy>Демьян</cp:lastModifiedBy>
  <cp:revision>135</cp:revision>
  <dcterms:created xsi:type="dcterms:W3CDTF">2017-05-09T05:45:10Z</dcterms:created>
  <dcterms:modified xsi:type="dcterms:W3CDTF">2018-03-05T14:01:55Z</dcterms:modified>
</cp:coreProperties>
</file>