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12192000" cy="6858000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905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30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81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013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966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35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723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838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25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87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314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B1198-7482-410B-BAEE-1191148E4774}" type="datetimeFigureOut">
              <a:rPr lang="uk-UA" smtClean="0"/>
              <a:t>08.04.2019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B287F-4BBA-4309-AC0E-10AED834E9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8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-6633" y="122427"/>
            <a:ext cx="10515600" cy="4967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1:</a:t>
            </a:r>
            <a:r>
              <a:rPr lang="uk-UA" sz="2000" b="1" dirty="0" smtClean="0"/>
              <a:t> </a:t>
            </a:r>
            <a:r>
              <a:rPr lang="uk-UA" sz="2000" dirty="0" smtClean="0"/>
              <a:t>д</a:t>
            </a:r>
            <a:r>
              <a:rPr lang="uk-UA" sz="2000" i="1" dirty="0" smtClean="0"/>
              <a:t>отація за молодняк, який народився у господарствах фізичних осіб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6441" cy="236613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39152" y="206465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4818640" y="2290743"/>
            <a:ext cx="1540282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4668504" y="2156461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4670773" y="2288131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Заголовок 1"/>
          <p:cNvSpPr txBox="1">
            <a:spLocks/>
          </p:cNvSpPr>
          <p:nvPr/>
        </p:nvSpPr>
        <p:spPr>
          <a:xfrm>
            <a:off x="3451082" y="2158756"/>
            <a:ext cx="1324618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02.12.2018</a:t>
            </a:r>
            <a:endParaRPr lang="uk-UA" sz="1100" dirty="0"/>
          </a:p>
        </p:txBody>
      </p: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74448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945160" y="3497813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 сполучна лінія 168"/>
          <p:cNvCxnSpPr/>
          <p:nvPr/>
        </p:nvCxnSpPr>
        <p:spPr>
          <a:xfrm flipH="1">
            <a:off x="6341625" y="2809360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 сполучна лінія 170"/>
          <p:cNvCxnSpPr/>
          <p:nvPr/>
        </p:nvCxnSpPr>
        <p:spPr>
          <a:xfrm flipH="1" flipV="1">
            <a:off x="6346502" y="2915656"/>
            <a:ext cx="161872" cy="9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Заголовок 1"/>
          <p:cNvSpPr txBox="1">
            <a:spLocks/>
          </p:cNvSpPr>
          <p:nvPr/>
        </p:nvSpPr>
        <p:spPr>
          <a:xfrm>
            <a:off x="6563816" y="2764023"/>
            <a:ext cx="165595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1 000 грн </a:t>
            </a:r>
            <a:r>
              <a:rPr lang="uk-UA" sz="1200" dirty="0" smtClean="0"/>
              <a:t>(300 + 700)</a:t>
            </a:r>
            <a:endParaRPr lang="uk-UA" sz="1200" dirty="0"/>
          </a:p>
        </p:txBody>
      </p:sp>
      <p:cxnSp>
        <p:nvCxnSpPr>
          <p:cNvPr id="180" name="Пряма сполучна лінія 179"/>
          <p:cNvCxnSpPr/>
          <p:nvPr/>
        </p:nvCxnSpPr>
        <p:spPr>
          <a:xfrm>
            <a:off x="3145664" y="2785658"/>
            <a:ext cx="157946" cy="137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 сполучна лінія 180"/>
          <p:cNvCxnSpPr/>
          <p:nvPr/>
        </p:nvCxnSpPr>
        <p:spPr>
          <a:xfrm flipV="1">
            <a:off x="3167781" y="2925764"/>
            <a:ext cx="151545" cy="12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591110" y="3348483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sp>
        <p:nvSpPr>
          <p:cNvPr id="189" name="Заголовок 1"/>
          <p:cNvSpPr txBox="1">
            <a:spLocks/>
          </p:cNvSpPr>
          <p:nvPr/>
        </p:nvSpPr>
        <p:spPr>
          <a:xfrm>
            <a:off x="6231817" y="3890138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cxnSp>
        <p:nvCxnSpPr>
          <p:cNvPr id="191" name="Пряма сполучна лінія 190"/>
          <p:cNvCxnSpPr/>
          <p:nvPr/>
        </p:nvCxnSpPr>
        <p:spPr>
          <a:xfrm flipH="1">
            <a:off x="3319326" y="2908817"/>
            <a:ext cx="3022299" cy="26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 сполучна лінія 194"/>
          <p:cNvCxnSpPr/>
          <p:nvPr/>
        </p:nvCxnSpPr>
        <p:spPr>
          <a:xfrm flipH="1">
            <a:off x="4845075" y="2802194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Заголовок 1"/>
          <p:cNvSpPr txBox="1">
            <a:spLocks/>
          </p:cNvSpPr>
          <p:nvPr/>
        </p:nvSpPr>
        <p:spPr>
          <a:xfrm>
            <a:off x="3267425" y="324292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99" name="Заголовок 1"/>
          <p:cNvSpPr txBox="1">
            <a:spLocks/>
          </p:cNvSpPr>
          <p:nvPr/>
        </p:nvSpPr>
        <p:spPr>
          <a:xfrm>
            <a:off x="4745433" y="268974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781962" y="3365077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94688" y="350503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311069" y="3365077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322558" y="3504840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1945890" y="2767861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830475" y="340647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19326" y="3388719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Заголовок 1"/>
          <p:cNvSpPr txBox="1">
            <a:spLocks/>
          </p:cNvSpPr>
          <p:nvPr/>
        </p:nvSpPr>
        <p:spPr>
          <a:xfrm>
            <a:off x="1628949" y="402980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12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0" name="Заголовок 1"/>
          <p:cNvSpPr txBox="1">
            <a:spLocks/>
          </p:cNvSpPr>
          <p:nvPr/>
        </p:nvSpPr>
        <p:spPr>
          <a:xfrm>
            <a:off x="3245671" y="2693619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1" name="Заголовок 1"/>
          <p:cNvSpPr txBox="1">
            <a:spLocks/>
          </p:cNvSpPr>
          <p:nvPr/>
        </p:nvSpPr>
        <p:spPr>
          <a:xfrm>
            <a:off x="4743886" y="3249958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02" name="Заголовок 1"/>
          <p:cNvSpPr txBox="1">
            <a:spLocks/>
          </p:cNvSpPr>
          <p:nvPr/>
        </p:nvSpPr>
        <p:spPr>
          <a:xfrm>
            <a:off x="255385" y="5194957"/>
            <a:ext cx="8547354" cy="22124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Під час приймання документів звертати увагу на вік тварини!!!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Дотація надається за молодняк до </a:t>
            </a:r>
            <a:r>
              <a:rPr lang="uk-UA" sz="1200" b="1" dirty="0" err="1" smtClean="0">
                <a:solidFill>
                  <a:srgbClr val="FF0000"/>
                </a:solidFill>
              </a:rPr>
              <a:t>тринадцятимісячного</a:t>
            </a:r>
            <a:r>
              <a:rPr lang="uk-UA" sz="1200" b="1" dirty="0" smtClean="0">
                <a:solidFill>
                  <a:srgbClr val="FF0000"/>
                </a:solidFill>
              </a:rPr>
              <a:t> віку.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Дотація за тварин, яким у грудні попереднього року виповнилось 12 місяців, приймаються до 1 квітня поточного року.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 Ідентифікація і реєстрація тварин має  бути здійснена відповідно до Порядку ідентифікації та реєстрації великої рогатої худоби та Порядку оформлення і видачі паспорта великої рогатої худоби, затвердженими наказом Мінагрополітики від 4 грудня 2017 № 642 (зазначено матір (кличка)).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400" b="1" dirty="0" smtClean="0">
              <a:solidFill>
                <a:srgbClr val="FF0000"/>
              </a:solidFill>
            </a:endParaRPr>
          </a:p>
          <a:p>
            <a:pPr algn="l"/>
            <a:endParaRPr lang="uk-UA" sz="2000" b="1" dirty="0" smtClean="0">
              <a:solidFill>
                <a:srgbClr val="FF0000"/>
              </a:solidFill>
            </a:endParaRPr>
          </a:p>
        </p:txBody>
      </p:sp>
      <p:cxnSp>
        <p:nvCxnSpPr>
          <p:cNvPr id="3" name="Пряма сполучна лінія 2"/>
          <p:cNvCxnSpPr/>
          <p:nvPr/>
        </p:nvCxnSpPr>
        <p:spPr>
          <a:xfrm>
            <a:off x="215960" y="3991862"/>
            <a:ext cx="4629115" cy="10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 сполучна лінія 103"/>
          <p:cNvCxnSpPr/>
          <p:nvPr/>
        </p:nvCxnSpPr>
        <p:spPr>
          <a:xfrm flipV="1">
            <a:off x="4845075" y="3847731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 сполучна лінія 104"/>
          <p:cNvCxnSpPr/>
          <p:nvPr/>
        </p:nvCxnSpPr>
        <p:spPr>
          <a:xfrm flipH="1" flipV="1">
            <a:off x="4845075" y="4006039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 сполучна лінія 105"/>
          <p:cNvCxnSpPr/>
          <p:nvPr/>
        </p:nvCxnSpPr>
        <p:spPr>
          <a:xfrm>
            <a:off x="32696" y="3854245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 сполучна лінія 106"/>
          <p:cNvCxnSpPr/>
          <p:nvPr/>
        </p:nvCxnSpPr>
        <p:spPr>
          <a:xfrm flipH="1">
            <a:off x="63560" y="4001368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4942402" y="3984971"/>
            <a:ext cx="201176" cy="6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 сполучна лінія 115"/>
          <p:cNvCxnSpPr/>
          <p:nvPr/>
        </p:nvCxnSpPr>
        <p:spPr>
          <a:xfrm>
            <a:off x="5225666" y="3991862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 сполучна лінія 119"/>
          <p:cNvCxnSpPr/>
          <p:nvPr/>
        </p:nvCxnSpPr>
        <p:spPr>
          <a:xfrm flipH="1">
            <a:off x="6209341" y="1957998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 сполучна лінія 120"/>
          <p:cNvCxnSpPr/>
          <p:nvPr/>
        </p:nvCxnSpPr>
        <p:spPr>
          <a:xfrm flipH="1">
            <a:off x="6214802" y="2267241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 сполучна лінія 121"/>
          <p:cNvCxnSpPr/>
          <p:nvPr/>
        </p:nvCxnSpPr>
        <p:spPr>
          <a:xfrm flipH="1">
            <a:off x="6220769" y="2558964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 сполучна лінія 122"/>
          <p:cNvCxnSpPr/>
          <p:nvPr/>
        </p:nvCxnSpPr>
        <p:spPr>
          <a:xfrm flipH="1">
            <a:off x="6245802" y="2883076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 сполучна лінія 124"/>
          <p:cNvCxnSpPr/>
          <p:nvPr/>
        </p:nvCxnSpPr>
        <p:spPr>
          <a:xfrm flipH="1">
            <a:off x="6250666" y="3235594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 сполучна лінія 127"/>
          <p:cNvCxnSpPr/>
          <p:nvPr/>
        </p:nvCxnSpPr>
        <p:spPr>
          <a:xfrm flipH="1">
            <a:off x="6251702" y="360940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 сполучна лінія 128"/>
          <p:cNvCxnSpPr/>
          <p:nvPr/>
        </p:nvCxnSpPr>
        <p:spPr>
          <a:xfrm flipH="1">
            <a:off x="6251703" y="3942538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 сполучна лінія 129"/>
          <p:cNvCxnSpPr/>
          <p:nvPr/>
        </p:nvCxnSpPr>
        <p:spPr>
          <a:xfrm>
            <a:off x="5530466" y="4012257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 сполучна лінія 130"/>
          <p:cNvCxnSpPr/>
          <p:nvPr/>
        </p:nvCxnSpPr>
        <p:spPr>
          <a:xfrm>
            <a:off x="5909963" y="4001368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Заголовок 1"/>
          <p:cNvSpPr txBox="1">
            <a:spLocks/>
          </p:cNvSpPr>
          <p:nvPr/>
        </p:nvSpPr>
        <p:spPr>
          <a:xfrm>
            <a:off x="6560593" y="3323943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sp>
        <p:nvSpPr>
          <p:cNvPr id="13" name="Права фігурна дужка 12"/>
          <p:cNvSpPr/>
          <p:nvPr/>
        </p:nvSpPr>
        <p:spPr>
          <a:xfrm rot="5400000">
            <a:off x="2294053" y="1969355"/>
            <a:ext cx="393214" cy="4711716"/>
          </a:xfrm>
          <a:prstGeom prst="rightBrac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4" name="Заголовок 1"/>
          <p:cNvSpPr txBox="1">
            <a:spLocks/>
          </p:cNvSpPr>
          <p:nvPr/>
        </p:nvSpPr>
        <p:spPr>
          <a:xfrm>
            <a:off x="1831340" y="3249957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>
          <a:xfrm>
            <a:off x="-352820" y="3765008"/>
            <a:ext cx="3114922" cy="2592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02.12.2017</a:t>
            </a:r>
            <a:endParaRPr lang="uk-UA" sz="1100" dirty="0"/>
          </a:p>
        </p:txBody>
      </p:sp>
      <p:sp>
        <p:nvSpPr>
          <p:cNvPr id="139" name="Заголовок 1"/>
          <p:cNvSpPr txBox="1">
            <a:spLocks/>
          </p:cNvSpPr>
          <p:nvPr/>
        </p:nvSpPr>
        <p:spPr>
          <a:xfrm>
            <a:off x="5064293" y="3476919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i="1" dirty="0" smtClean="0"/>
              <a:t>подання документів до 01.04.2019</a:t>
            </a:r>
            <a:endParaRPr lang="uk-UA" sz="1000" i="1" dirty="0"/>
          </a:p>
        </p:txBody>
      </p:sp>
      <p:pic>
        <p:nvPicPr>
          <p:cNvPr id="140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446" y="4115767"/>
            <a:ext cx="3122922" cy="254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13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67037" y="6135"/>
            <a:ext cx="10515600" cy="499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2:</a:t>
            </a:r>
            <a:r>
              <a:rPr lang="uk-UA" sz="2000" dirty="0" smtClean="0"/>
              <a:t>  д</a:t>
            </a:r>
            <a:r>
              <a:rPr lang="uk-UA" sz="2000" i="1" dirty="0" smtClean="0"/>
              <a:t>отація за молодняк, набутий шляхом його переміщення від інших власників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6441" cy="236613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39152" y="206465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4818640" y="2290743"/>
            <a:ext cx="1540282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4668504" y="2156461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4670773" y="2288131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Заголовок 1"/>
          <p:cNvSpPr txBox="1">
            <a:spLocks/>
          </p:cNvSpPr>
          <p:nvPr/>
        </p:nvSpPr>
        <p:spPr>
          <a:xfrm>
            <a:off x="3451081" y="2120803"/>
            <a:ext cx="1324618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02.12.2018</a:t>
            </a:r>
            <a:endParaRPr lang="uk-UA" sz="1100" dirty="0"/>
          </a:p>
        </p:txBody>
      </p: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74448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945160" y="3497813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 сполучна лінія 168"/>
          <p:cNvCxnSpPr/>
          <p:nvPr/>
        </p:nvCxnSpPr>
        <p:spPr>
          <a:xfrm flipH="1">
            <a:off x="6341625" y="2809360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 сполучна лінія 170"/>
          <p:cNvCxnSpPr/>
          <p:nvPr/>
        </p:nvCxnSpPr>
        <p:spPr>
          <a:xfrm flipH="1" flipV="1">
            <a:off x="6346502" y="2915656"/>
            <a:ext cx="161872" cy="9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Заголовок 1"/>
          <p:cNvSpPr txBox="1">
            <a:spLocks/>
          </p:cNvSpPr>
          <p:nvPr/>
        </p:nvSpPr>
        <p:spPr>
          <a:xfrm>
            <a:off x="6563816" y="2764023"/>
            <a:ext cx="165595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1 000 грн </a:t>
            </a:r>
            <a:r>
              <a:rPr lang="uk-UA" sz="1200" dirty="0" smtClean="0"/>
              <a:t>(300 + 700)</a:t>
            </a:r>
            <a:endParaRPr lang="uk-UA" sz="1200" dirty="0"/>
          </a:p>
        </p:txBody>
      </p:sp>
      <p:cxnSp>
        <p:nvCxnSpPr>
          <p:cNvPr id="180" name="Пряма сполучна лінія 179"/>
          <p:cNvCxnSpPr/>
          <p:nvPr/>
        </p:nvCxnSpPr>
        <p:spPr>
          <a:xfrm>
            <a:off x="3145664" y="2785658"/>
            <a:ext cx="157946" cy="137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 сполучна лінія 180"/>
          <p:cNvCxnSpPr/>
          <p:nvPr/>
        </p:nvCxnSpPr>
        <p:spPr>
          <a:xfrm flipV="1">
            <a:off x="3167781" y="2925764"/>
            <a:ext cx="151545" cy="12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591110" y="3348483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cxnSp>
        <p:nvCxnSpPr>
          <p:cNvPr id="191" name="Пряма сполучна лінія 190"/>
          <p:cNvCxnSpPr/>
          <p:nvPr/>
        </p:nvCxnSpPr>
        <p:spPr>
          <a:xfrm flipH="1">
            <a:off x="3319326" y="2908817"/>
            <a:ext cx="3022299" cy="26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 сполучна лінія 194"/>
          <p:cNvCxnSpPr/>
          <p:nvPr/>
        </p:nvCxnSpPr>
        <p:spPr>
          <a:xfrm flipH="1">
            <a:off x="4845075" y="2802194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Заголовок 1"/>
          <p:cNvSpPr txBox="1">
            <a:spLocks/>
          </p:cNvSpPr>
          <p:nvPr/>
        </p:nvSpPr>
        <p:spPr>
          <a:xfrm>
            <a:off x="3221307" y="324210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99" name="Заголовок 1"/>
          <p:cNvSpPr txBox="1">
            <a:spLocks/>
          </p:cNvSpPr>
          <p:nvPr/>
        </p:nvSpPr>
        <p:spPr>
          <a:xfrm>
            <a:off x="4745433" y="268974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781962" y="3365077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94688" y="350503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311069" y="3365077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322558" y="3504840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1945890" y="2767861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830475" y="340647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19326" y="3388719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Заголовок 1"/>
          <p:cNvSpPr txBox="1">
            <a:spLocks/>
          </p:cNvSpPr>
          <p:nvPr/>
        </p:nvSpPr>
        <p:spPr>
          <a:xfrm>
            <a:off x="1796748" y="325421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0" name="Заголовок 1"/>
          <p:cNvSpPr txBox="1">
            <a:spLocks/>
          </p:cNvSpPr>
          <p:nvPr/>
        </p:nvSpPr>
        <p:spPr>
          <a:xfrm>
            <a:off x="3245671" y="2693619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1" name="Заголовок 1"/>
          <p:cNvSpPr txBox="1">
            <a:spLocks/>
          </p:cNvSpPr>
          <p:nvPr/>
        </p:nvSpPr>
        <p:spPr>
          <a:xfrm>
            <a:off x="4743886" y="3249958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32" name="Заголовок 1"/>
          <p:cNvSpPr txBox="1">
            <a:spLocks/>
          </p:cNvSpPr>
          <p:nvPr/>
        </p:nvSpPr>
        <p:spPr>
          <a:xfrm>
            <a:off x="6592640" y="3323650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sp>
        <p:nvSpPr>
          <p:cNvPr id="134" name="Заголовок 1"/>
          <p:cNvSpPr txBox="1">
            <a:spLocks/>
          </p:cNvSpPr>
          <p:nvPr/>
        </p:nvSpPr>
        <p:spPr>
          <a:xfrm>
            <a:off x="487523" y="4648923"/>
            <a:ext cx="7974546" cy="26645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У разі якщо молодняк придбаний (переміщений</a:t>
            </a:r>
            <a:r>
              <a:rPr lang="uk-UA" sz="1300" b="1" dirty="0">
                <a:solidFill>
                  <a:srgbClr val="FF0000"/>
                </a:solidFill>
              </a:rPr>
              <a:t>) віком до 1 </a:t>
            </a:r>
            <a:r>
              <a:rPr lang="uk-UA" sz="1300" b="1" dirty="0" smtClean="0">
                <a:solidFill>
                  <a:srgbClr val="FF0000"/>
                </a:solidFill>
              </a:rPr>
              <a:t>місяця з </a:t>
            </a:r>
            <a:r>
              <a:rPr lang="uk-UA" sz="1300" b="1" dirty="0">
                <a:solidFill>
                  <a:srgbClr val="FF0000"/>
                </a:solidFill>
              </a:rPr>
              <a:t>квітня 2018 </a:t>
            </a:r>
            <a:r>
              <a:rPr lang="uk-UA" sz="1300" b="1" dirty="0" smtClean="0">
                <a:solidFill>
                  <a:srgbClr val="FF0000"/>
                </a:solidFill>
              </a:rPr>
              <a:t>року, то дотація нараховується за кожні чотири місяці його утримання на момент подання документів до досягнення твариною 13 місячного віку.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Під </a:t>
            </a:r>
            <a:r>
              <a:rPr lang="uk-UA" sz="1300" b="1" smtClean="0">
                <a:solidFill>
                  <a:srgbClr val="FF0000"/>
                </a:solidFill>
              </a:rPr>
              <a:t>час </a:t>
            </a:r>
            <a:r>
              <a:rPr lang="uk-UA" sz="1300" b="1" smtClean="0">
                <a:solidFill>
                  <a:srgbClr val="FF0000"/>
                </a:solidFill>
              </a:rPr>
              <a:t>прийняття </a:t>
            </a:r>
            <a:r>
              <a:rPr lang="uk-UA" sz="1300" b="1" dirty="0" smtClean="0">
                <a:solidFill>
                  <a:srgbClr val="FF0000"/>
                </a:solidFill>
              </a:rPr>
              <a:t>документів звертати увагу на кількість місяців  утримання тварини, після її переміщення (повні 4 місяці)!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Інформація про дату переміщення зазначена у паспорті ВРХ, має бути підтверджена (відповідати) інформації з ЄДРТ, наданій адміністратором  АІРТ.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Відповідно до Порядку ідентифікації власник/утримувач має право на переміщення тварин лише у разі, якщо тварину ідентифіковано та зареєстровано в Реєстрі тварин і на неї видано паспорт тварини.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uk-UA" sz="1300" b="1" dirty="0" smtClean="0">
              <a:solidFill>
                <a:srgbClr val="FF0000"/>
              </a:solidFill>
            </a:endParaRPr>
          </a:p>
          <a:p>
            <a:pPr marL="171450" indent="-171450" algn="l">
              <a:buFont typeface="Wingdings" panose="05000000000000000000" pitchFamily="2" charset="2"/>
              <a:buChar char="ü"/>
            </a:pPr>
            <a:endParaRPr lang="uk-UA" sz="1400" b="1" i="1" dirty="0">
              <a:solidFill>
                <a:srgbClr val="FF0000"/>
              </a:solidFill>
            </a:endParaRPr>
          </a:p>
        </p:txBody>
      </p:sp>
      <p:pic>
        <p:nvPicPr>
          <p:cNvPr id="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7106" y="5157787"/>
            <a:ext cx="99536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795" y="5009996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644" y="3756094"/>
            <a:ext cx="1424254" cy="142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115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67036" y="48884"/>
            <a:ext cx="11607751" cy="62268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3:</a:t>
            </a:r>
            <a:r>
              <a:rPr lang="uk-UA" sz="2000" b="1" dirty="0" smtClean="0"/>
              <a:t>  </a:t>
            </a:r>
            <a:r>
              <a:rPr lang="uk-UA" sz="2000" i="1" dirty="0" smtClean="0"/>
              <a:t>комбінована</a:t>
            </a:r>
            <a:r>
              <a:rPr lang="uk-UA" sz="2000" b="1" dirty="0" smtClean="0"/>
              <a:t> </a:t>
            </a:r>
            <a:r>
              <a:rPr lang="uk-UA" sz="2000" i="1" dirty="0" smtClean="0"/>
              <a:t>дотація за молодняк (народився та утримувався в господарствах фізичних осіб, а потім був переміщений до інших власників)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1195" cy="314242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68738" y="206392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b="1" dirty="0" smtClean="0">
                <a:solidFill>
                  <a:srgbClr val="00B050"/>
                </a:solidFill>
              </a:rPr>
              <a:t>перші 4 міс. </a:t>
            </a:r>
            <a:r>
              <a:rPr lang="uk-UA" sz="1100" b="1" dirty="0">
                <a:solidFill>
                  <a:srgbClr val="00B050"/>
                </a:solidFill>
              </a:rPr>
              <a:t>у</a:t>
            </a:r>
            <a:r>
              <a:rPr lang="uk-UA" sz="1100" b="1" dirty="0" smtClean="0">
                <a:solidFill>
                  <a:srgbClr val="00B050"/>
                </a:solidFill>
              </a:rPr>
              <a:t>тримання після переміщення</a:t>
            </a:r>
            <a:endParaRPr lang="uk-UA" sz="1100" b="1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1945160" y="2290743"/>
            <a:ext cx="4413762" cy="3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1793445" y="2199378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1806445" y="2338925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1087054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864718" y="3929592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435238" y="3776912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sp>
        <p:nvSpPr>
          <p:cNvPr id="198" name="Заголовок 1"/>
          <p:cNvSpPr txBox="1">
            <a:spLocks/>
          </p:cNvSpPr>
          <p:nvPr/>
        </p:nvSpPr>
        <p:spPr>
          <a:xfrm>
            <a:off x="3254328" y="3733840"/>
            <a:ext cx="1557668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b="1" dirty="0">
                <a:solidFill>
                  <a:srgbClr val="00B050"/>
                </a:solidFill>
              </a:rPr>
              <a:t>перші 4 міс. у</a:t>
            </a:r>
            <a:r>
              <a:rPr lang="uk-UA" sz="1000" b="1" dirty="0" smtClean="0">
                <a:solidFill>
                  <a:srgbClr val="00B050"/>
                </a:solidFill>
              </a:rPr>
              <a:t>тримання після переміщення</a:t>
            </a:r>
            <a:endParaRPr lang="uk-UA" sz="1000" b="1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686057" y="3804420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03131" y="394628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262460" y="3778254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264564" y="3944222"/>
            <a:ext cx="152836" cy="85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407523" y="2163986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794933" y="3823495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36055" y="3814416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Заголовок 1"/>
          <p:cNvSpPr txBox="1">
            <a:spLocks/>
          </p:cNvSpPr>
          <p:nvPr/>
        </p:nvSpPr>
        <p:spPr>
          <a:xfrm>
            <a:off x="4793389" y="373206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b="1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100" b="1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32" name="Заголовок 1"/>
          <p:cNvSpPr txBox="1">
            <a:spLocks/>
          </p:cNvSpPr>
          <p:nvPr/>
        </p:nvSpPr>
        <p:spPr>
          <a:xfrm>
            <a:off x="6592641" y="3323650"/>
            <a:ext cx="1144120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1 300 грн </a:t>
            </a:r>
            <a:endParaRPr lang="uk-UA" sz="1200" dirty="0"/>
          </a:p>
        </p:txBody>
      </p:sp>
      <p:pic>
        <p:nvPicPr>
          <p:cNvPr id="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11166785" y="3750372"/>
            <a:ext cx="99536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361" y="4349855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383" y="2744707"/>
            <a:ext cx="1424254" cy="142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7" name="Пряма сполучна лінія 106"/>
          <p:cNvCxnSpPr/>
          <p:nvPr/>
        </p:nvCxnSpPr>
        <p:spPr>
          <a:xfrm flipH="1">
            <a:off x="4845075" y="2221116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 сполучна лінія 107"/>
          <p:cNvCxnSpPr/>
          <p:nvPr/>
        </p:nvCxnSpPr>
        <p:spPr>
          <a:xfrm flipH="1">
            <a:off x="3315150" y="225414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Заголовок 1"/>
          <p:cNvSpPr txBox="1">
            <a:spLocks/>
          </p:cNvSpPr>
          <p:nvPr/>
        </p:nvSpPr>
        <p:spPr>
          <a:xfrm>
            <a:off x="1744015" y="208763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3" name="Права фігурна дужка 2"/>
          <p:cNvSpPr/>
          <p:nvPr/>
        </p:nvSpPr>
        <p:spPr>
          <a:xfrm rot="16200000" flipH="1">
            <a:off x="3229263" y="1485029"/>
            <a:ext cx="240462" cy="2980540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0" name="Заголовок 1"/>
          <p:cNvSpPr txBox="1">
            <a:spLocks/>
          </p:cNvSpPr>
          <p:nvPr/>
        </p:nvSpPr>
        <p:spPr>
          <a:xfrm>
            <a:off x="1591421" y="4029279"/>
            <a:ext cx="1735122" cy="8317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300 грн  </a:t>
            </a:r>
          </a:p>
          <a:p>
            <a:r>
              <a:rPr lang="uk-UA" sz="1100" dirty="0" smtClean="0"/>
              <a:t>за утримання народженого в господарстві фізичної особи молодняка</a:t>
            </a:r>
            <a:endParaRPr lang="uk-UA" sz="1100" dirty="0"/>
          </a:p>
        </p:txBody>
      </p:sp>
      <p:sp>
        <p:nvSpPr>
          <p:cNvPr id="111" name="Заголовок 1"/>
          <p:cNvSpPr txBox="1">
            <a:spLocks/>
          </p:cNvSpPr>
          <p:nvPr/>
        </p:nvSpPr>
        <p:spPr>
          <a:xfrm>
            <a:off x="3276130" y="2062151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13" name="Права фігурна дужка 112"/>
          <p:cNvSpPr/>
          <p:nvPr/>
        </p:nvSpPr>
        <p:spPr>
          <a:xfrm rot="16200000" flipH="1">
            <a:off x="5489509" y="2194365"/>
            <a:ext cx="240462" cy="1561867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4" name="Заголовок 1"/>
          <p:cNvSpPr txBox="1">
            <a:spLocks/>
          </p:cNvSpPr>
          <p:nvPr/>
        </p:nvSpPr>
        <p:spPr>
          <a:xfrm>
            <a:off x="4825465" y="2306358"/>
            <a:ext cx="1768882" cy="6892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 300 грн</a:t>
            </a:r>
          </a:p>
          <a:p>
            <a:r>
              <a:rPr lang="uk-UA" sz="1100" dirty="0" smtClean="0"/>
              <a:t>за утримання закупленого молодняка</a:t>
            </a:r>
            <a:endParaRPr lang="uk-UA" sz="1100" dirty="0"/>
          </a:p>
        </p:txBody>
      </p:sp>
      <p:sp>
        <p:nvSpPr>
          <p:cNvPr id="115" name="Заголовок 1"/>
          <p:cNvSpPr txBox="1">
            <a:spLocks/>
          </p:cNvSpPr>
          <p:nvPr/>
        </p:nvSpPr>
        <p:spPr>
          <a:xfrm>
            <a:off x="1778539" y="3733841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16" name="Права фігурна дужка 115"/>
          <p:cNvSpPr/>
          <p:nvPr/>
        </p:nvSpPr>
        <p:spPr>
          <a:xfrm rot="16200000" flipH="1">
            <a:off x="4706094" y="3336004"/>
            <a:ext cx="240462" cy="2980540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7" name="Права фігурна дужка 116"/>
          <p:cNvSpPr/>
          <p:nvPr/>
        </p:nvSpPr>
        <p:spPr>
          <a:xfrm rot="16200000" flipH="1">
            <a:off x="2389344" y="4053576"/>
            <a:ext cx="240462" cy="1561867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9" name="Заголовок 1"/>
          <p:cNvSpPr txBox="1">
            <a:spLocks/>
          </p:cNvSpPr>
          <p:nvPr/>
        </p:nvSpPr>
        <p:spPr>
          <a:xfrm>
            <a:off x="2056607" y="2403461"/>
            <a:ext cx="2790924" cy="5979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1 000 грн (300 +700) </a:t>
            </a:r>
          </a:p>
          <a:p>
            <a:r>
              <a:rPr lang="uk-UA" sz="1100" dirty="0" smtClean="0"/>
              <a:t>за утримання народженого в господарстві фізичної особи молодняка</a:t>
            </a:r>
            <a:endParaRPr lang="uk-UA" sz="1100" dirty="0"/>
          </a:p>
        </p:txBody>
      </p:sp>
      <p:sp>
        <p:nvSpPr>
          <p:cNvPr id="120" name="Заголовок 1"/>
          <p:cNvSpPr txBox="1">
            <a:spLocks/>
          </p:cNvSpPr>
          <p:nvPr/>
        </p:nvSpPr>
        <p:spPr>
          <a:xfrm>
            <a:off x="3290508" y="4010451"/>
            <a:ext cx="2870172" cy="6892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1 000 грн (300 + 700)</a:t>
            </a:r>
          </a:p>
          <a:p>
            <a:r>
              <a:rPr lang="uk-UA" sz="1100" dirty="0" smtClean="0"/>
              <a:t>за утримання закупленого молодняка</a:t>
            </a:r>
            <a:endParaRPr lang="uk-UA" sz="1100" dirty="0"/>
          </a:p>
        </p:txBody>
      </p:sp>
      <p:pic>
        <p:nvPicPr>
          <p:cNvPr id="121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462" y="5459140"/>
            <a:ext cx="1512887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957" y="5459140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Вигнута догори стрілка 4"/>
          <p:cNvSpPr/>
          <p:nvPr/>
        </p:nvSpPr>
        <p:spPr>
          <a:xfrm rot="13377072">
            <a:off x="8458253" y="5680650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3" name="Вигнута догори стрілка 122"/>
          <p:cNvSpPr/>
          <p:nvPr/>
        </p:nvSpPr>
        <p:spPr>
          <a:xfrm rot="18133488">
            <a:off x="8108180" y="3660407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5" name="Вигнута догори стрілка 124"/>
          <p:cNvSpPr/>
          <p:nvPr/>
        </p:nvSpPr>
        <p:spPr>
          <a:xfrm rot="1945431">
            <a:off x="10491726" y="3276167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>
          <a:xfrm>
            <a:off x="225851" y="5465742"/>
            <a:ext cx="7904616" cy="13655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200" b="1" dirty="0">
                <a:solidFill>
                  <a:srgbClr val="FF0000"/>
                </a:solidFill>
              </a:rPr>
              <a:t>Звертати увагу: на вік тварини (до 13 місяців)</a:t>
            </a:r>
            <a:r>
              <a:rPr lang="en-US" sz="1200" b="1" dirty="0">
                <a:solidFill>
                  <a:srgbClr val="FF0000"/>
                </a:solidFill>
              </a:rPr>
              <a:t>; </a:t>
            </a:r>
            <a:r>
              <a:rPr lang="uk-UA" sz="1200" b="1" dirty="0">
                <a:solidFill>
                  <a:srgbClr val="FF0000"/>
                </a:solidFill>
              </a:rPr>
              <a:t>на кількість повних місяців після переміщення (4 місяці).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200" b="1" dirty="0">
                <a:solidFill>
                  <a:srgbClr val="FF0000"/>
                </a:solidFill>
              </a:rPr>
              <a:t>Дані з ЄДРТ ( інформація про кількість ідентифікованого  та зареєстрованого, а також </a:t>
            </a:r>
            <a:r>
              <a:rPr lang="uk-UA" sz="1200" b="1" dirty="0" err="1">
                <a:solidFill>
                  <a:srgbClr val="FF0000"/>
                </a:solidFill>
              </a:rPr>
              <a:t>переміщенного</a:t>
            </a:r>
            <a:r>
              <a:rPr lang="uk-UA" sz="1200" b="1" dirty="0">
                <a:solidFill>
                  <a:srgbClr val="FF0000"/>
                </a:solidFill>
              </a:rPr>
              <a:t> в установленому порядку </a:t>
            </a:r>
            <a:r>
              <a:rPr lang="uk-UA" sz="1200" b="1" dirty="0" err="1">
                <a:solidFill>
                  <a:srgbClr val="FF0000"/>
                </a:solidFill>
              </a:rPr>
              <a:t>поголів</a:t>
            </a:r>
            <a:r>
              <a:rPr lang="en-US" sz="1200" b="1" dirty="0">
                <a:solidFill>
                  <a:srgbClr val="FF0000"/>
                </a:solidFill>
              </a:rPr>
              <a:t>’</a:t>
            </a:r>
            <a:r>
              <a:rPr lang="ru-RU" sz="1200" b="1" dirty="0">
                <a:solidFill>
                  <a:srgbClr val="FF0000"/>
                </a:solidFill>
              </a:rPr>
              <a:t>я молодняка).</a:t>
            </a: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rgbClr val="FF0000"/>
                </a:solidFill>
              </a:rPr>
              <a:t>Дотримуватись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вимог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uk-UA" sz="1200" b="1" dirty="0">
                <a:solidFill>
                  <a:srgbClr val="FF0000"/>
                </a:solidFill>
              </a:rPr>
              <a:t>Порядку ідентифікації та реєстрації великої рогатої худоби та Порядку оформлення і видачі паспорта великої рогатої худоби, затвердженими наказом Мінагрополітики від 4 грудня 2017 № 642,  при народженні та переміщенні тварин.</a:t>
            </a:r>
          </a:p>
        </p:txBody>
      </p:sp>
      <p:sp>
        <p:nvSpPr>
          <p:cNvPr id="51" name="Прямокутник 50"/>
          <p:cNvSpPr/>
          <p:nvPr/>
        </p:nvSpPr>
        <p:spPr>
          <a:xfrm>
            <a:off x="407523" y="2744707"/>
            <a:ext cx="1183898" cy="257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Випадок 1</a:t>
            </a:r>
            <a:endParaRPr lang="uk-UA" dirty="0"/>
          </a:p>
        </p:txBody>
      </p:sp>
      <p:sp>
        <p:nvSpPr>
          <p:cNvPr id="152" name="Прямокутник 151"/>
          <p:cNvSpPr/>
          <p:nvPr/>
        </p:nvSpPr>
        <p:spPr>
          <a:xfrm>
            <a:off x="416461" y="4550050"/>
            <a:ext cx="1183898" cy="257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Випадок 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690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671</Words>
  <Application>Microsoft Office PowerPoint</Application>
  <PresentationFormat>Широкий екран</PresentationFormat>
  <Paragraphs>195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 Сагановська</dc:creator>
  <cp:lastModifiedBy>Ірина Сагановська</cp:lastModifiedBy>
  <cp:revision>202</cp:revision>
  <cp:lastPrinted>2019-04-08T13:57:36Z</cp:lastPrinted>
  <dcterms:created xsi:type="dcterms:W3CDTF">2019-03-29T08:20:11Z</dcterms:created>
  <dcterms:modified xsi:type="dcterms:W3CDTF">2019-04-08T15:05:55Z</dcterms:modified>
</cp:coreProperties>
</file>