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746"/>
    <a:srgbClr val="0A5BFE"/>
    <a:srgbClr val="0138A7"/>
    <a:srgbClr val="38569A"/>
    <a:srgbClr val="FFFF66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133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705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184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2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602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461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3004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282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8811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558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162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4E838-E9C7-4B25-AFC3-EDFCFBE8DB2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207CD-F160-4083-9261-728C79B272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876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66"/>
            </a:gs>
            <a:gs pos="24000">
              <a:srgbClr val="C2DAEF"/>
            </a:gs>
            <a:gs pos="48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678" r="78829"/>
          <a:stretch/>
        </p:blipFill>
        <p:spPr>
          <a:xfrm>
            <a:off x="137161" y="158433"/>
            <a:ext cx="609600" cy="85725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72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46761" y="158434"/>
            <a:ext cx="266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Східне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міжрегіональне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(м.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13760" y="75261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cap="none" spc="0" dirty="0" smtClean="0">
                <a:ln w="0"/>
                <a:gradFill>
                  <a:gsLst>
                    <a:gs pos="0">
                      <a:srgbClr val="162746"/>
                    </a:gs>
                    <a:gs pos="62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 ЗБІР У 2020 РОЦІ У СФЕРІ ДЕРЖАВНОЇ РЕЄСТРАЦІЇ РЕЧОВИХ ПРАВ НА НЕРУХОМЕ МАЙНО </a:t>
            </a:r>
          </a:p>
          <a:p>
            <a:pPr algn="ctr"/>
            <a:r>
              <a:rPr lang="uk-UA" sz="2000" b="1" cap="none" spc="0" dirty="0" smtClean="0">
                <a:ln w="0"/>
                <a:gradFill>
                  <a:gsLst>
                    <a:gs pos="0">
                      <a:srgbClr val="162746"/>
                    </a:gs>
                    <a:gs pos="62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ЇХ ОБТЯЖЕНЬ</a:t>
            </a:r>
            <a:endParaRPr lang="ru-RU" sz="2000" b="1" cap="none" spc="0" dirty="0">
              <a:ln w="0"/>
              <a:gradFill>
                <a:gsLst>
                  <a:gs pos="0">
                    <a:srgbClr val="162746"/>
                  </a:gs>
                  <a:gs pos="62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 useBgFill="1">
        <p:nvSpPr>
          <p:cNvPr id="13" name="TextBox 12"/>
          <p:cNvSpPr txBox="1"/>
          <p:nvPr/>
        </p:nvSpPr>
        <p:spPr>
          <a:xfrm>
            <a:off x="289560" y="1285564"/>
            <a:ext cx="3520440" cy="646331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права власності (5 робочих днів)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4" name="TextBox 13"/>
          <p:cNvSpPr txBox="1"/>
          <p:nvPr/>
        </p:nvSpPr>
        <p:spPr>
          <a:xfrm>
            <a:off x="259080" y="2135695"/>
            <a:ext cx="3886200" cy="92333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інших речових прав, відмінних від права власності (крім іпотеки) (5 робочих днів)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5" name="TextBox 14"/>
          <p:cNvSpPr txBox="1"/>
          <p:nvPr/>
        </p:nvSpPr>
        <p:spPr>
          <a:xfrm>
            <a:off x="304800" y="3354151"/>
            <a:ext cx="3764280" cy="646331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обтяжень речових прав, іпотеки (2 робочі дні)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7" name="TextBox 16"/>
          <p:cNvSpPr txBox="1"/>
          <p:nvPr/>
        </p:nvSpPr>
        <p:spPr>
          <a:xfrm>
            <a:off x="304800" y="4295608"/>
            <a:ext cx="3870960" cy="646331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прав у результаті вчинення нотаріальних дій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8" name="TextBox 17"/>
          <p:cNvSpPr txBox="1"/>
          <p:nvPr/>
        </p:nvSpPr>
        <p:spPr>
          <a:xfrm>
            <a:off x="289560" y="5237065"/>
            <a:ext cx="4236720" cy="1209455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 змін до записів Державного реєстру прав, у тому числі виправлення технічної помилки, допущеної з вини заявника (1 робочий день)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4251960" y="1285564"/>
            <a:ext cx="396240" cy="514575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4251960" y="2331720"/>
            <a:ext cx="396240" cy="502920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4251960" y="3505200"/>
            <a:ext cx="396240" cy="495282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4251960" y="4391227"/>
            <a:ext cx="396240" cy="548640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4267200" y="5589453"/>
            <a:ext cx="381000" cy="548640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648200" y="1358185"/>
            <a:ext cx="97536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48200" y="2412693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8200" y="3568175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24400" y="4480881"/>
            <a:ext cx="105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 грн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724400" y="5679107"/>
            <a:ext cx="89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80 грн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37" name="TextBox 36"/>
          <p:cNvSpPr txBox="1"/>
          <p:nvPr/>
        </p:nvSpPr>
        <p:spPr>
          <a:xfrm>
            <a:off x="5623560" y="1285564"/>
            <a:ext cx="3840480" cy="646331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права власності, проведена у менші строки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38" name="TextBox 37"/>
          <p:cNvSpPr txBox="1"/>
          <p:nvPr/>
        </p:nvSpPr>
        <p:spPr>
          <a:xfrm>
            <a:off x="5623560" y="2135695"/>
            <a:ext cx="3688080" cy="120032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реєстрація інших речових прав, відмінних від права власності (крім іпотеки), проведена у менші строки: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39" name="TextBox 38"/>
          <p:cNvSpPr txBox="1"/>
          <p:nvPr/>
        </p:nvSpPr>
        <p:spPr>
          <a:xfrm>
            <a:off x="5623560" y="3429675"/>
            <a:ext cx="4244340" cy="646331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інформації, витягу в паперовій формі (1робочий день)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40" name="TextBox 39"/>
          <p:cNvSpPr txBox="1"/>
          <p:nvPr/>
        </p:nvSpPr>
        <p:spPr>
          <a:xfrm>
            <a:off x="5623560" y="4295608"/>
            <a:ext cx="4244340" cy="92333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інформації, витягу в електронній формі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режимі реального часу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41" name="TextBox 40"/>
          <p:cNvSpPr txBox="1"/>
          <p:nvPr/>
        </p:nvSpPr>
        <p:spPr>
          <a:xfrm>
            <a:off x="5623560" y="5219514"/>
            <a:ext cx="4892040" cy="1477328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інформації адвокатами, нотаріусами (під час вчинення нотаріальних дій з нерухомим майном, об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єктом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незавершеного будівництва) шляхом безпосереднього доступу до Державного реєстру прав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0728960" y="5679107"/>
            <a:ext cx="396240" cy="458986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10728960" y="4389280"/>
            <a:ext cx="396240" cy="458986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0728960" y="3505200"/>
            <a:ext cx="396240" cy="507831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125200" y="3592719"/>
            <a:ext cx="96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25200" y="4480881"/>
            <a:ext cx="96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25200" y="5773512"/>
            <a:ext cx="96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80 грн.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9265920" y="2960418"/>
            <a:ext cx="822960" cy="229970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9265920" y="2597264"/>
            <a:ext cx="822960" cy="249577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9250680" y="2244665"/>
            <a:ext cx="822960" cy="243629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104120" y="2196360"/>
            <a:ext cx="2103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роб.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– 1050 грн.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88880" y="2508287"/>
            <a:ext cx="2103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роб. день – 2100 грн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104120" y="2883422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год. – 5260 грн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>
            <a:off x="9395460" y="1150989"/>
            <a:ext cx="655320" cy="192716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9418320" y="1429622"/>
            <a:ext cx="655320" cy="194714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9418320" y="1753775"/>
            <a:ext cx="655320" cy="192080"/>
          </a:xfrm>
          <a:prstGeom prst="rightArrow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073640" y="1078070"/>
            <a:ext cx="1996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роб. дні -2100 грн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066020" y="1370442"/>
            <a:ext cx="2141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роб. день – 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4200 грн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0073640" y="1663257"/>
            <a:ext cx="2103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год. – 10510 грн.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9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66"/>
            </a:gs>
            <a:gs pos="24000">
              <a:srgbClr val="C2DAEF"/>
            </a:gs>
            <a:gs pos="48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-1678" r="78829"/>
          <a:stretch/>
        </p:blipFill>
        <p:spPr>
          <a:xfrm>
            <a:off x="137161" y="158433"/>
            <a:ext cx="609600" cy="85725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72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46761" y="158434"/>
            <a:ext cx="266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Східне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міжрегіональне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(м.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Харків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13760" y="191225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cap="none" spc="0" dirty="0" smtClean="0">
                <a:ln w="0"/>
                <a:gradFill>
                  <a:gsLst>
                    <a:gs pos="0">
                      <a:srgbClr val="162746"/>
                    </a:gs>
                    <a:gs pos="62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 ЗБІР У 2020 РОЦІ У СФЕРІ ДЕРЖАВНОЇ РЕЄСТРАЦІЇ </a:t>
            </a:r>
            <a:r>
              <a:rPr lang="uk-UA" sz="2000" b="1" dirty="0" smtClean="0">
                <a:ln w="0"/>
                <a:gradFill>
                  <a:gsLst>
                    <a:gs pos="0">
                      <a:srgbClr val="162746"/>
                    </a:gs>
                    <a:gs pos="62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 ОСІБ, ФІЗИЧНИХ</a:t>
            </a:r>
          </a:p>
          <a:p>
            <a:pPr algn="ctr"/>
            <a:r>
              <a:rPr lang="uk-UA" sz="2000" b="1" dirty="0" smtClean="0">
                <a:ln w="0"/>
                <a:gradFill>
                  <a:gsLst>
                    <a:gs pos="0">
                      <a:srgbClr val="162746"/>
                    </a:gs>
                    <a:gs pos="62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ОСІБ-ПІДПРИЄМЦІВ</a:t>
            </a:r>
            <a:endParaRPr lang="ru-RU" sz="2000" b="1" cap="none" spc="0" dirty="0">
              <a:ln w="0"/>
              <a:gradFill>
                <a:gsLst>
                  <a:gs pos="0">
                    <a:srgbClr val="162746"/>
                  </a:gs>
                  <a:gs pos="62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 useBgFill="1">
        <p:nvSpPr>
          <p:cNvPr id="13" name="TextBox 12"/>
          <p:cNvSpPr txBox="1"/>
          <p:nvPr/>
        </p:nvSpPr>
        <p:spPr>
          <a:xfrm>
            <a:off x="247651" y="1284690"/>
            <a:ext cx="4518230" cy="166199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реєстрацію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юридичну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(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єднань та благодійних організацій), що містяться в Єдиному державному реєстрі, крім внесення змін до інформації про здійснення зв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язку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юридичною особою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4" name="TextBox 13"/>
          <p:cNvSpPr txBox="1"/>
          <p:nvPr/>
        </p:nvSpPr>
        <p:spPr>
          <a:xfrm>
            <a:off x="247651" y="5980837"/>
            <a:ext cx="4434411" cy="8771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виправлення технічної помилки, допущеної з вини заявника щодо фізичних осіб-підприємців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5" name="TextBox 14"/>
          <p:cNvSpPr txBox="1"/>
          <p:nvPr/>
        </p:nvSpPr>
        <p:spPr>
          <a:xfrm>
            <a:off x="265198" y="3024485"/>
            <a:ext cx="4500683" cy="8771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реєстрацію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я, по батькові або місцезнаходження фізичної особи-підприємця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7" name="TextBox 16"/>
          <p:cNvSpPr txBox="1"/>
          <p:nvPr/>
        </p:nvSpPr>
        <p:spPr>
          <a:xfrm>
            <a:off x="262891" y="4078404"/>
            <a:ext cx="4502990" cy="61555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виправлення технічної помилки, допущеної з вини заявника щодо юридичних осіб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8" name="TextBox 17"/>
          <p:cNvSpPr txBox="1"/>
          <p:nvPr/>
        </p:nvSpPr>
        <p:spPr>
          <a:xfrm>
            <a:off x="247651" y="4785934"/>
            <a:ext cx="4586811" cy="113877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виправлення технічної помилки, допущеної з вини 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заявника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юридичних 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 на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 документів поданих в електронній формі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4765881" y="1299714"/>
            <a:ext cx="396240" cy="338771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4765881" y="2024846"/>
            <a:ext cx="396240" cy="344867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4765881" y="2989801"/>
            <a:ext cx="396240" cy="329758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4730819" y="3563981"/>
            <a:ext cx="396240" cy="327813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4718960" y="5071323"/>
            <a:ext cx="381000" cy="338554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162121" y="1299714"/>
            <a:ext cx="975360" cy="35394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630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48115" y="1762157"/>
            <a:ext cx="234154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документів поданих в електронній формі – 470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35805" y="2977708"/>
            <a:ext cx="9753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27059" y="3297451"/>
            <a:ext cx="2325571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документів поданих в електронній формі – 160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2749" y="5075309"/>
            <a:ext cx="108557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140 грн</a:t>
            </a:r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37" name="TextBox 36"/>
          <p:cNvSpPr txBox="1"/>
          <p:nvPr/>
        </p:nvSpPr>
        <p:spPr>
          <a:xfrm>
            <a:off x="7545034" y="1285564"/>
            <a:ext cx="3104940" cy="8771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надання виписки для проставлення апостилю та витягу в паперовій формі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38" name="TextBox 37"/>
          <p:cNvSpPr txBox="1"/>
          <p:nvPr/>
        </p:nvSpPr>
        <p:spPr>
          <a:xfrm>
            <a:off x="7556873" y="2298490"/>
            <a:ext cx="3104940" cy="87716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надання документа в паперовій формі, що міститься в реєстраційній справі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40" name="TextBox 39"/>
          <p:cNvSpPr txBox="1"/>
          <p:nvPr/>
        </p:nvSpPr>
        <p:spPr>
          <a:xfrm>
            <a:off x="7556873" y="3327523"/>
            <a:ext cx="3104940" cy="113877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надання документа в електронній формі, що міститься в реєстраційній справі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41" name="TextBox 40"/>
          <p:cNvSpPr txBox="1"/>
          <p:nvPr/>
        </p:nvSpPr>
        <p:spPr>
          <a:xfrm>
            <a:off x="7556873" y="4650539"/>
            <a:ext cx="2970566" cy="61555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надання витягу в електронній формі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0705350" y="3824958"/>
            <a:ext cx="396240" cy="328509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10705350" y="2558697"/>
            <a:ext cx="396240" cy="296865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10705350" y="1469802"/>
            <a:ext cx="396240" cy="332601"/>
          </a:xfrm>
          <a:prstGeom prst="rightArrow">
            <a:avLst/>
          </a:prstGeom>
          <a:solidFill>
            <a:schemeClr val="accent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125200" y="1460816"/>
            <a:ext cx="104473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080435" y="2525314"/>
            <a:ext cx="106834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67509" y="3803802"/>
            <a:ext cx="96012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4723972" y="4271653"/>
            <a:ext cx="388777" cy="321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5135805" y="4261412"/>
            <a:ext cx="10949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Стрелка вправо 44"/>
          <p:cNvSpPr/>
          <p:nvPr/>
        </p:nvSpPr>
        <p:spPr>
          <a:xfrm>
            <a:off x="10728960" y="4828888"/>
            <a:ext cx="396240" cy="3592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11140439" y="4834196"/>
            <a:ext cx="100243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4714586" y="6190287"/>
            <a:ext cx="389747" cy="3702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129694" y="6220314"/>
            <a:ext cx="106862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 грн.</a:t>
            </a: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9" name="TextBox 18"/>
          <p:cNvSpPr txBox="1"/>
          <p:nvPr/>
        </p:nvSpPr>
        <p:spPr>
          <a:xfrm>
            <a:off x="6553200" y="5719227"/>
            <a:ext cx="4175760" cy="1138773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виправлення технічної помилки, допущеної з вини заявника щодо фізичних </a:t>
            </a:r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осіб-підприємців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документів поданих в електронній формі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10759440" y="6019135"/>
            <a:ext cx="365760" cy="2956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1167509" y="5988047"/>
            <a:ext cx="1024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786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483</Words>
  <Application>Microsoft Office PowerPoint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u206-1</dc:creator>
  <cp:lastModifiedBy>user</cp:lastModifiedBy>
  <cp:revision>27</cp:revision>
  <cp:lastPrinted>2020-01-08T08:52:16Z</cp:lastPrinted>
  <dcterms:created xsi:type="dcterms:W3CDTF">2020-01-03T12:06:47Z</dcterms:created>
  <dcterms:modified xsi:type="dcterms:W3CDTF">2020-03-02T09:16:25Z</dcterms:modified>
</cp:coreProperties>
</file>